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354" r:id="rId4"/>
    <p:sldId id="400" r:id="rId5"/>
    <p:sldId id="401" r:id="rId6"/>
    <p:sldId id="356" r:id="rId7"/>
    <p:sldId id="357" r:id="rId8"/>
    <p:sldId id="358" r:id="rId9"/>
    <p:sldId id="355" r:id="rId10"/>
    <p:sldId id="395" r:id="rId11"/>
    <p:sldId id="396" r:id="rId12"/>
    <p:sldId id="397" r:id="rId13"/>
    <p:sldId id="398" r:id="rId14"/>
    <p:sldId id="399" r:id="rId15"/>
    <p:sldId id="394" r:id="rId16"/>
    <p:sldId id="259" r:id="rId17"/>
    <p:sldId id="353" r:id="rId18"/>
    <p:sldId id="260" r:id="rId19"/>
    <p:sldId id="374" r:id="rId20"/>
    <p:sldId id="375" r:id="rId21"/>
    <p:sldId id="376" r:id="rId22"/>
    <p:sldId id="390" r:id="rId23"/>
    <p:sldId id="403" r:id="rId24"/>
    <p:sldId id="377" r:id="rId25"/>
    <p:sldId id="404" r:id="rId26"/>
    <p:sldId id="406" r:id="rId27"/>
    <p:sldId id="378" r:id="rId28"/>
    <p:sldId id="380" r:id="rId29"/>
    <p:sldId id="381" r:id="rId30"/>
    <p:sldId id="382" r:id="rId31"/>
    <p:sldId id="383" r:id="rId32"/>
    <p:sldId id="384" r:id="rId33"/>
    <p:sldId id="385" r:id="rId34"/>
    <p:sldId id="386" r:id="rId35"/>
    <p:sldId id="387" r:id="rId36"/>
    <p:sldId id="296" r:id="rId37"/>
    <p:sldId id="393" r:id="rId38"/>
    <p:sldId id="402" r:id="rId39"/>
    <p:sldId id="359" r:id="rId40"/>
    <p:sldId id="362" r:id="rId41"/>
    <p:sldId id="363" r:id="rId42"/>
    <p:sldId id="262" r:id="rId43"/>
    <p:sldId id="391" r:id="rId44"/>
    <p:sldId id="438" r:id="rId45"/>
    <p:sldId id="439" r:id="rId46"/>
    <p:sldId id="440" r:id="rId47"/>
    <p:sldId id="441" r:id="rId48"/>
    <p:sldId id="300" r:id="rId49"/>
    <p:sldId id="294" r:id="rId50"/>
    <p:sldId id="295" r:id="rId51"/>
    <p:sldId id="321" r:id="rId52"/>
    <p:sldId id="311" r:id="rId53"/>
    <p:sldId id="312" r:id="rId54"/>
    <p:sldId id="313" r:id="rId55"/>
    <p:sldId id="314" r:id="rId56"/>
    <p:sldId id="316" r:id="rId57"/>
    <p:sldId id="319" r:id="rId58"/>
    <p:sldId id="315" r:id="rId59"/>
    <p:sldId id="388" r:id="rId60"/>
    <p:sldId id="344" r:id="rId61"/>
    <p:sldId id="423" r:id="rId62"/>
    <p:sldId id="442" r:id="rId63"/>
    <p:sldId id="443" r:id="rId64"/>
    <p:sldId id="444" r:id="rId65"/>
    <p:sldId id="445" r:id="rId66"/>
    <p:sldId id="425" r:id="rId67"/>
    <p:sldId id="426" r:id="rId68"/>
    <p:sldId id="427" r:id="rId69"/>
    <p:sldId id="428" r:id="rId70"/>
    <p:sldId id="266"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3300"/>
    <a:srgbClr val="E2383E"/>
    <a:srgbClr val="DDDDDD"/>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3" autoAdjust="0"/>
    <p:restoredTop sz="94660"/>
  </p:normalViewPr>
  <p:slideViewPr>
    <p:cSldViewPr>
      <p:cViewPr>
        <p:scale>
          <a:sx n="75" d="100"/>
          <a:sy n="75" d="100"/>
        </p:scale>
        <p:origin x="-139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8FFF2B-CA47-4FD3-8F21-8EED657E72B8}" type="datetimeFigureOut">
              <a:rPr lang="en-US"/>
              <a:pPr>
                <a:defRPr/>
              </a:pPr>
              <a:t>5/2/2017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67C0F1A-ED13-4463-80AA-2913A29E3E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omtrolPP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2130425"/>
            <a:ext cx="7086600" cy="1470025"/>
          </a:xfrm>
        </p:spPr>
        <p:txBody>
          <a:bodyPr anchor="b"/>
          <a:lstStyle>
            <a:lvl1pPr algn="l">
              <a:defRPr sz="36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10000"/>
            <a:ext cx="6400800" cy="1752600"/>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660C66A0-A1F8-485E-A3DD-44DBCB7C2FA8}" type="datetimeFigureOut">
              <a:rPr lang="en-US"/>
              <a:pPr>
                <a:defRPr/>
              </a:pPr>
              <a:t>5/2/2017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EC2044-2640-4D3C-8E7F-F7B189D87E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ABAAF3-790B-412B-BE42-F43BF083FD18}" type="datetimeFigureOut">
              <a:rPr lang="en-US"/>
              <a:pPr>
                <a:defRPr/>
              </a:pPr>
              <a:t>5/2/2017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486584-7E7E-4A56-AEB9-4FA4835696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1DB721-8DAC-4980-8AEB-D38922CE606E}" type="datetimeFigureOut">
              <a:rPr lang="en-US"/>
              <a:pPr>
                <a:defRPr/>
              </a:pPr>
              <a:t>5/2/2017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3AF06-2B99-450D-82B9-BB2D22B7D2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56A928-1194-4064-87A1-A996F54FF8E0}" type="datetimeFigureOut">
              <a:rPr lang="en-US"/>
              <a:pPr>
                <a:defRPr/>
              </a:pPr>
              <a:t>5/2/2017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FADA8F-EEA0-4AD9-88DF-7808295078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B6E62E-9380-4837-A2AF-4D7E79F33029}" type="datetimeFigureOut">
              <a:rPr lang="en-US"/>
              <a:pPr>
                <a:defRPr/>
              </a:pPr>
              <a:t>5/2/2017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DB7104-4B28-48DD-9EFE-CA80BB4BFD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0966AC-63F6-41C8-8558-4901F2EE75C1}" type="datetimeFigureOut">
              <a:rPr lang="en-US"/>
              <a:pPr>
                <a:defRPr/>
              </a:pPr>
              <a:t>5/2/2017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330CB5-AC86-4C19-AB8B-76B32DAB15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BBC9AE-32C3-45FB-AB88-151BA6402AB9}" type="datetimeFigureOut">
              <a:rPr lang="en-US"/>
              <a:pPr>
                <a:defRPr/>
              </a:pPr>
              <a:t>5/2/2017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AEBB72-F8AE-445F-9821-88CB35C59C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AA0FB9-5B0A-4F42-98A4-26CA8C7FE917}" type="datetimeFigureOut">
              <a:rPr lang="en-US"/>
              <a:pPr>
                <a:defRPr/>
              </a:pPr>
              <a:t>5/2/2017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0FF2B5-63AC-468E-BF42-A7A2BB8EBE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BD46B1-1005-4268-B591-7AD90226A05B}" type="datetimeFigureOut">
              <a:rPr lang="en-US"/>
              <a:pPr>
                <a:defRPr/>
              </a:pPr>
              <a:t>5/2/2017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2A5752-1452-4273-A63E-14C220CFA6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CC676-C90A-459B-BFB9-2EA6A6082830}" type="datetimeFigureOut">
              <a:rPr lang="en-US"/>
              <a:pPr>
                <a:defRPr/>
              </a:pPr>
              <a:t>5/2/2017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5D36B5-7529-4C4E-AC11-3F184B2811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11EF9D-FA71-47AA-A41B-1940B02D8899}" type="datetimeFigureOut">
              <a:rPr lang="en-US"/>
              <a:pPr>
                <a:defRPr/>
              </a:pPr>
              <a:t>5/2/2017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74F89F-8208-4A60-898F-B0899FD9A8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omtrolPPT2.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604000"/>
            <a:ext cx="2133600" cy="228600"/>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800">
                <a:solidFill>
                  <a:schemeClr val="bg1"/>
                </a:solidFill>
                <a:latin typeface="+mn-lt"/>
                <a:ea typeface="ＭＳ Ｐゴシック" pitchFamily="-65" charset="-128"/>
                <a:cs typeface="Arial" charset="0"/>
              </a:defRPr>
            </a:lvl1pPr>
          </a:lstStyle>
          <a:p>
            <a:pPr>
              <a:defRPr/>
            </a:pPr>
            <a:fld id="{C1B9C033-2085-4870-8AF1-2BC7D8EA480F}" type="datetimeFigureOut">
              <a:rPr lang="en-US"/>
              <a:pPr>
                <a:defRPr/>
              </a:pPr>
              <a:t>5/2/2017</a:t>
            </a:fld>
            <a:endParaRPr lang="en-US"/>
          </a:p>
        </p:txBody>
      </p:sp>
      <p:sp>
        <p:nvSpPr>
          <p:cNvPr id="5" name="Footer Placeholder 4"/>
          <p:cNvSpPr>
            <a:spLocks noGrp="1"/>
          </p:cNvSpPr>
          <p:nvPr>
            <p:ph type="ftr" sz="quarter" idx="3"/>
          </p:nvPr>
        </p:nvSpPr>
        <p:spPr>
          <a:xfrm>
            <a:off x="3124200" y="6604000"/>
            <a:ext cx="2895600" cy="228600"/>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800" b="1">
                <a:solidFill>
                  <a:schemeClr val="bg1"/>
                </a:solidFill>
                <a:latin typeface="+mn-lt"/>
                <a:ea typeface="ＭＳ Ｐゴシック" pitchFamily="-65" charset="-128"/>
                <a:cs typeface="Arial" charset="0"/>
              </a:defRPr>
            </a:lvl1pPr>
          </a:lstStyle>
          <a:p>
            <a:pPr>
              <a:defRPr/>
            </a:pPr>
            <a:endParaRPr lang="en-US"/>
          </a:p>
        </p:txBody>
      </p:sp>
      <p:sp>
        <p:nvSpPr>
          <p:cNvPr id="6" name="Slide Number Placeholder 5"/>
          <p:cNvSpPr>
            <a:spLocks noGrp="1"/>
          </p:cNvSpPr>
          <p:nvPr>
            <p:ph type="sldNum" sz="quarter" idx="4"/>
          </p:nvPr>
        </p:nvSpPr>
        <p:spPr>
          <a:xfrm>
            <a:off x="6553200" y="6604000"/>
            <a:ext cx="2133600" cy="2286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800">
                <a:solidFill>
                  <a:schemeClr val="bg1"/>
                </a:solidFill>
                <a:latin typeface="+mn-lt"/>
                <a:ea typeface="ＭＳ Ｐゴシック" pitchFamily="-65" charset="-128"/>
                <a:cs typeface="Arial" charset="0"/>
              </a:defRPr>
            </a:lvl1pPr>
          </a:lstStyle>
          <a:p>
            <a:pPr>
              <a:defRPr/>
            </a:pPr>
            <a:fld id="{EFA2AEFA-CF5C-4E18-A6E4-AD5C915269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defTabSz="457200" rtl="0" eaLnBrk="0" fontAlgn="base" hangingPunct="0">
        <a:spcBef>
          <a:spcPct val="0"/>
        </a:spcBef>
        <a:spcAft>
          <a:spcPct val="0"/>
        </a:spcAft>
        <a:defRPr sz="3200" kern="1200">
          <a:solidFill>
            <a:srgbClr val="FF0000"/>
          </a:solidFill>
          <a:latin typeface="Arial"/>
          <a:ea typeface="ＭＳ Ｐゴシック" pitchFamily="-65" charset="-128"/>
          <a:cs typeface="Arial"/>
        </a:defRPr>
      </a:lvl1pPr>
      <a:lvl2pPr algn="l" defTabSz="457200" rtl="0" eaLnBrk="0" fontAlgn="base" hangingPunct="0">
        <a:spcBef>
          <a:spcPct val="0"/>
        </a:spcBef>
        <a:spcAft>
          <a:spcPct val="0"/>
        </a:spcAft>
        <a:defRPr sz="3200">
          <a:solidFill>
            <a:srgbClr val="FF0000"/>
          </a:solidFill>
          <a:latin typeface="Arial" charset="0"/>
          <a:ea typeface="ＭＳ Ｐゴシック" pitchFamily="-65" charset="-128"/>
          <a:cs typeface="Arial" charset="0"/>
        </a:defRPr>
      </a:lvl2pPr>
      <a:lvl3pPr algn="l" defTabSz="457200" rtl="0" eaLnBrk="0" fontAlgn="base" hangingPunct="0">
        <a:spcBef>
          <a:spcPct val="0"/>
        </a:spcBef>
        <a:spcAft>
          <a:spcPct val="0"/>
        </a:spcAft>
        <a:defRPr sz="3200">
          <a:solidFill>
            <a:srgbClr val="FF0000"/>
          </a:solidFill>
          <a:latin typeface="Arial" charset="0"/>
          <a:ea typeface="ＭＳ Ｐゴシック" pitchFamily="-65" charset="-128"/>
          <a:cs typeface="Arial" charset="0"/>
        </a:defRPr>
      </a:lvl3pPr>
      <a:lvl4pPr algn="l" defTabSz="457200" rtl="0" eaLnBrk="0" fontAlgn="base" hangingPunct="0">
        <a:spcBef>
          <a:spcPct val="0"/>
        </a:spcBef>
        <a:spcAft>
          <a:spcPct val="0"/>
        </a:spcAft>
        <a:defRPr sz="3200">
          <a:solidFill>
            <a:srgbClr val="FF0000"/>
          </a:solidFill>
          <a:latin typeface="Arial" charset="0"/>
          <a:ea typeface="ＭＳ Ｐゴシック" pitchFamily="-65" charset="-128"/>
          <a:cs typeface="Arial" charset="0"/>
        </a:defRPr>
      </a:lvl4pPr>
      <a:lvl5pPr algn="l" defTabSz="457200" rtl="0" eaLnBrk="0" fontAlgn="base" hangingPunct="0">
        <a:spcBef>
          <a:spcPct val="0"/>
        </a:spcBef>
        <a:spcAft>
          <a:spcPct val="0"/>
        </a:spcAft>
        <a:defRPr sz="3200">
          <a:solidFill>
            <a:srgbClr val="FF0000"/>
          </a:solidFill>
          <a:latin typeface="Arial" charset="0"/>
          <a:ea typeface="ＭＳ Ｐゴシック" pitchFamily="-65" charset="-128"/>
          <a:cs typeface="Arial"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3.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6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8.png"/><Relationship Id="rId7" Type="http://schemas.openxmlformats.org/officeDocument/2006/relationships/image" Target="../media/image83.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comtrol.com/" TargetMode="External"/><Relationship Id="rId2" Type="http://schemas.openxmlformats.org/officeDocument/2006/relationships/hyperlink" Target="mailto:sales@comtrol.com" TargetMode="Externa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905000"/>
            <a:ext cx="4114800" cy="914400"/>
          </a:xfrm>
        </p:spPr>
        <p:txBody>
          <a:bodyPr>
            <a:normAutofit/>
          </a:bodyPr>
          <a:lstStyle/>
          <a:p>
            <a:pPr eaLnBrk="1" hangingPunct="1">
              <a:defRPr/>
            </a:pPr>
            <a:r>
              <a:rPr lang="en-US" sz="4800" b="1" u="sng" dirty="0" err="1" smtClean="0">
                <a:solidFill>
                  <a:srgbClr val="E2383E"/>
                </a:solidFill>
                <a:ea typeface="ＭＳ Ｐゴシック" pitchFamily="-112" charset="-128"/>
              </a:rPr>
              <a:t>DeviceMaster</a:t>
            </a:r>
            <a:r>
              <a:rPr lang="en-US" sz="4800" b="1" u="sng" dirty="0" smtClean="0">
                <a:solidFill>
                  <a:srgbClr val="E2383E"/>
                </a:solidFill>
                <a:ea typeface="ＭＳ Ｐゴシック" pitchFamily="-112" charset="-128"/>
              </a:rPr>
              <a:t>®</a:t>
            </a:r>
            <a:endParaRPr lang="en-US" sz="4800" u="sng" dirty="0"/>
          </a:p>
        </p:txBody>
      </p:sp>
      <p:sp>
        <p:nvSpPr>
          <p:cNvPr id="11" name="Subtitle 10"/>
          <p:cNvSpPr>
            <a:spLocks noGrp="1"/>
          </p:cNvSpPr>
          <p:nvPr>
            <p:ph type="subTitle" idx="1"/>
          </p:nvPr>
        </p:nvSpPr>
        <p:spPr>
          <a:xfrm>
            <a:off x="2667000" y="3200400"/>
            <a:ext cx="3505200" cy="1524000"/>
          </a:xfrm>
        </p:spPr>
        <p:txBody>
          <a:bodyPr/>
          <a:lstStyle/>
          <a:p>
            <a:pPr algn="ctr" eaLnBrk="1" hangingPunct="1">
              <a:defRPr/>
            </a:pPr>
            <a:r>
              <a:rPr lang="en-US" i="1" dirty="0" smtClean="0"/>
              <a:t>Serial and Ethernet Solutions from </a:t>
            </a:r>
          </a:p>
          <a:p>
            <a:pPr algn="ctr" eaLnBrk="1" hangingPunct="1">
              <a:defRPr/>
            </a:pPr>
            <a:r>
              <a:rPr lang="en-US" i="1" dirty="0" err="1" smtClean="0"/>
              <a:t>Comtrol</a:t>
            </a:r>
            <a:r>
              <a:rPr lang="en-US" i="1" dirty="0" smtClean="0"/>
              <a:t> Corporation</a:t>
            </a:r>
          </a:p>
          <a:p>
            <a:pPr algn="ctr" eaLnBrk="1" hangingPunct="1">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868362"/>
          </a:xfrm>
        </p:spPr>
        <p:txBody>
          <a:bodyPr/>
          <a:lstStyle/>
          <a:p>
            <a:pPr eaLnBrk="1" hangingPunct="1"/>
            <a:r>
              <a:rPr lang="en-US" sz="4000" b="1" u="sng" dirty="0" err="1" smtClean="0">
                <a:solidFill>
                  <a:srgbClr val="E2383E"/>
                </a:solidFill>
                <a:latin typeface="Arial" charset="0"/>
                <a:ea typeface="ＭＳ Ｐゴシック"/>
                <a:cs typeface="Arial" charset="0"/>
              </a:rPr>
              <a:t>DeviceMaster</a:t>
            </a:r>
            <a:r>
              <a:rPr lang="en-US" sz="4000" b="1" u="sng" dirty="0" smtClean="0">
                <a:solidFill>
                  <a:srgbClr val="E2383E"/>
                </a:solidFill>
                <a:latin typeface="Arial" charset="0"/>
                <a:ea typeface="ＭＳ Ｐゴシック"/>
                <a:cs typeface="Arial" charset="0"/>
              </a:rPr>
              <a:t>® UP</a:t>
            </a:r>
            <a:endParaRPr lang="en-US" sz="4000" u="sng" dirty="0" smtClean="0">
              <a:latin typeface="Arial" charset="0"/>
              <a:ea typeface="ＭＳ Ｐゴシック"/>
              <a:cs typeface="Arial" charset="0"/>
            </a:endParaRPr>
          </a:p>
        </p:txBody>
      </p:sp>
      <p:sp>
        <p:nvSpPr>
          <p:cNvPr id="15362" name="TextBox 7"/>
          <p:cNvSpPr txBox="1">
            <a:spLocks noChangeArrowheads="1"/>
          </p:cNvSpPr>
          <p:nvPr/>
        </p:nvSpPr>
        <p:spPr bwMode="auto">
          <a:xfrm>
            <a:off x="533400" y="1143000"/>
            <a:ext cx="5943600" cy="400050"/>
          </a:xfrm>
          <a:prstGeom prst="rect">
            <a:avLst/>
          </a:prstGeom>
          <a:noFill/>
          <a:ln w="9525">
            <a:noFill/>
            <a:miter lim="800000"/>
            <a:headEnd/>
            <a:tailEnd/>
          </a:ln>
        </p:spPr>
        <p:txBody>
          <a:bodyPr>
            <a:spAutoFit/>
          </a:bodyPr>
          <a:lstStyle/>
          <a:p>
            <a:r>
              <a:rPr lang="en-US" sz="2000" i="1" dirty="0" smtClean="0">
                <a:latin typeface="Calibri" pitchFamily="34" charset="0"/>
              </a:rPr>
              <a:t>Data Protocol </a:t>
            </a:r>
            <a:r>
              <a:rPr lang="en-US" sz="2000" i="1" dirty="0">
                <a:latin typeface="Calibri" pitchFamily="34" charset="0"/>
              </a:rPr>
              <a:t>Solutions from </a:t>
            </a:r>
            <a:r>
              <a:rPr lang="en-US" sz="2000" i="1" dirty="0" err="1" smtClean="0">
                <a:latin typeface="Calibri" pitchFamily="34" charset="0"/>
              </a:rPr>
              <a:t>Comtrol</a:t>
            </a:r>
            <a:r>
              <a:rPr lang="en-US" sz="2000" i="1" dirty="0" smtClean="0">
                <a:latin typeface="Calibri" pitchFamily="34" charset="0"/>
              </a:rPr>
              <a:t> </a:t>
            </a:r>
            <a:r>
              <a:rPr lang="en-US" sz="2000" i="1" dirty="0">
                <a:latin typeface="Calibri" pitchFamily="34" charset="0"/>
              </a:rPr>
              <a:t>Corporation</a:t>
            </a:r>
          </a:p>
        </p:txBody>
      </p:sp>
      <p:pic>
        <p:nvPicPr>
          <p:cNvPr id="15363" name="Picture 3"/>
          <p:cNvPicPr>
            <a:picLocks noChangeAspect="1" noChangeArrowheads="1"/>
          </p:cNvPicPr>
          <p:nvPr/>
        </p:nvPicPr>
        <p:blipFill>
          <a:blip r:embed="rId2" cstate="print"/>
          <a:srcRect/>
          <a:stretch>
            <a:fillRect/>
          </a:stretch>
        </p:blipFill>
        <p:spPr bwMode="auto">
          <a:xfrm>
            <a:off x="2590800" y="1828800"/>
            <a:ext cx="3514725" cy="363855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2590800" y="1828800"/>
            <a:ext cx="3514725" cy="363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868362"/>
          </a:xfrm>
        </p:spPr>
        <p:txBody>
          <a:bodyPr/>
          <a:lstStyle/>
          <a:p>
            <a:pPr eaLnBrk="1" hangingPunct="1"/>
            <a:r>
              <a:rPr lang="en-US" sz="4000" b="1" u="sng" dirty="0" err="1" smtClean="0">
                <a:solidFill>
                  <a:srgbClr val="E2383E"/>
                </a:solidFill>
                <a:latin typeface="Arial" charset="0"/>
                <a:ea typeface="ＭＳ Ｐゴシック"/>
                <a:cs typeface="Arial" charset="0"/>
              </a:rPr>
              <a:t>DeviceMaster</a:t>
            </a:r>
            <a:r>
              <a:rPr lang="en-US" sz="4000" b="1" u="sng" dirty="0" smtClean="0">
                <a:solidFill>
                  <a:srgbClr val="E2383E"/>
                </a:solidFill>
                <a:latin typeface="Arial" charset="0"/>
                <a:ea typeface="ＭＳ Ｐゴシック"/>
                <a:cs typeface="Arial" charset="0"/>
              </a:rPr>
              <a:t>® UP</a:t>
            </a:r>
            <a:endParaRPr lang="en-US" sz="4000" u="sng" dirty="0" smtClean="0">
              <a:latin typeface="Arial" charset="0"/>
              <a:ea typeface="ＭＳ Ｐゴシック"/>
              <a:cs typeface="Arial" charset="0"/>
            </a:endParaRPr>
          </a:p>
        </p:txBody>
      </p:sp>
      <p:sp>
        <p:nvSpPr>
          <p:cNvPr id="6" name="TextBox 5"/>
          <p:cNvSpPr txBox="1"/>
          <p:nvPr/>
        </p:nvSpPr>
        <p:spPr>
          <a:xfrm>
            <a:off x="2209800" y="2133600"/>
            <a:ext cx="4800600" cy="369332"/>
          </a:xfrm>
          <a:prstGeom prst="rect">
            <a:avLst/>
          </a:prstGeom>
          <a:noFill/>
        </p:spPr>
        <p:txBody>
          <a:bodyPr wrap="square" rtlCol="0">
            <a:spAutoFit/>
          </a:bodyPr>
          <a:lstStyle/>
          <a:p>
            <a:r>
              <a:rPr lang="en-US" dirty="0" smtClean="0"/>
              <a:t>UP stands for “Universal Protocol,” but…</a:t>
            </a:r>
          </a:p>
        </p:txBody>
      </p:sp>
      <p:sp>
        <p:nvSpPr>
          <p:cNvPr id="7" name="TextBox 6"/>
          <p:cNvSpPr txBox="1"/>
          <p:nvPr/>
        </p:nvSpPr>
        <p:spPr>
          <a:xfrm>
            <a:off x="609600" y="2819400"/>
            <a:ext cx="7620000" cy="954107"/>
          </a:xfrm>
          <a:prstGeom prst="rect">
            <a:avLst/>
          </a:prstGeom>
          <a:noFill/>
        </p:spPr>
        <p:txBody>
          <a:bodyPr wrap="square" rtlCol="0">
            <a:spAutoFit/>
          </a:bodyPr>
          <a:lstStyle/>
          <a:p>
            <a:r>
              <a:rPr lang="en-US" sz="2800" dirty="0" smtClean="0"/>
              <a:t>What is an INDUSTRIAL DATA PROTOCOL?</a:t>
            </a:r>
          </a:p>
          <a:p>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361"/>
                                        </p:tgtEl>
                                      </p:cBhvr>
                                    </p:animEffect>
                                    <p:set>
                                      <p:cBhvr>
                                        <p:cTn id="7" dur="1" fill="hold">
                                          <p:stCondLst>
                                            <p:cond delay="1999"/>
                                          </p:stCondLst>
                                        </p:cTn>
                                        <p:tgtEl>
                                          <p:spTgt spid="15361"/>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6000"/>
                            </p:stCondLst>
                            <p:childTnLst>
                              <p:par>
                                <p:cTn id="13" presetID="10" presetClass="entr" presetSubtype="0" fill="hold" grpId="0"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5867400" cy="715962"/>
          </a:xfrm>
        </p:spPr>
        <p:txBody>
          <a:bodyPr/>
          <a:lstStyle/>
          <a:p>
            <a:pPr eaLnBrk="1" hangingPunct="1"/>
            <a:r>
              <a:rPr lang="en-US" b="1" u="sng" dirty="0" smtClean="0">
                <a:solidFill>
                  <a:srgbClr val="E2383E"/>
                </a:solidFill>
                <a:latin typeface="Arial" charset="0"/>
                <a:ea typeface="ＭＳ Ｐゴシック"/>
                <a:cs typeface="Arial" charset="0"/>
              </a:rPr>
              <a:t>Industrial Data Protocol</a:t>
            </a:r>
            <a:endParaRPr lang="en-US" u="sng" dirty="0" smtClean="0">
              <a:latin typeface="Arial" charset="0"/>
              <a:ea typeface="ＭＳ Ｐゴシック"/>
              <a:cs typeface="Arial" charset="0"/>
            </a:endParaRPr>
          </a:p>
        </p:txBody>
      </p:sp>
      <p:pic>
        <p:nvPicPr>
          <p:cNvPr id="5" name="Picture 4" descr="CB_pins_1.jpg"/>
          <p:cNvPicPr>
            <a:picLocks noChangeAspect="1"/>
          </p:cNvPicPr>
          <p:nvPr/>
        </p:nvPicPr>
        <p:blipFill>
          <a:blip r:embed="rId2" cstate="print"/>
          <a:stretch>
            <a:fillRect/>
          </a:stretch>
        </p:blipFill>
        <p:spPr>
          <a:xfrm>
            <a:off x="152400" y="4191000"/>
            <a:ext cx="2962275" cy="1840577"/>
          </a:xfrm>
          <a:prstGeom prst="rect">
            <a:avLst/>
          </a:prstGeom>
        </p:spPr>
      </p:pic>
      <p:pic>
        <p:nvPicPr>
          <p:cNvPr id="8" name="Picture 7" descr="CB_pins2.jpg"/>
          <p:cNvPicPr>
            <a:picLocks noChangeAspect="1"/>
          </p:cNvPicPr>
          <p:nvPr/>
        </p:nvPicPr>
        <p:blipFill>
          <a:blip r:embed="rId3" cstate="print"/>
          <a:stretch>
            <a:fillRect/>
          </a:stretch>
        </p:blipFill>
        <p:spPr>
          <a:xfrm>
            <a:off x="838200" y="1143000"/>
            <a:ext cx="3505200" cy="1424694"/>
          </a:xfrm>
          <a:prstGeom prst="rect">
            <a:avLst/>
          </a:prstGeom>
        </p:spPr>
      </p:pic>
      <p:pic>
        <p:nvPicPr>
          <p:cNvPr id="9" name="Picture 8" descr="CB_pins3.jpg"/>
          <p:cNvPicPr>
            <a:picLocks noChangeAspect="1"/>
          </p:cNvPicPr>
          <p:nvPr/>
        </p:nvPicPr>
        <p:blipFill>
          <a:blip r:embed="rId4" cstate="print"/>
          <a:stretch>
            <a:fillRect/>
          </a:stretch>
        </p:blipFill>
        <p:spPr>
          <a:xfrm>
            <a:off x="5638800" y="609600"/>
            <a:ext cx="2607389" cy="2643188"/>
          </a:xfrm>
          <a:prstGeom prst="rect">
            <a:avLst/>
          </a:prstGeom>
        </p:spPr>
      </p:pic>
      <p:pic>
        <p:nvPicPr>
          <p:cNvPr id="10" name="Picture 9" descr="CB_pins4.jpg"/>
          <p:cNvPicPr>
            <a:picLocks noChangeAspect="1"/>
          </p:cNvPicPr>
          <p:nvPr/>
        </p:nvPicPr>
        <p:blipFill>
          <a:blip r:embed="rId5" cstate="print"/>
          <a:stretch>
            <a:fillRect/>
          </a:stretch>
        </p:blipFill>
        <p:spPr>
          <a:xfrm>
            <a:off x="3124200" y="2667000"/>
            <a:ext cx="2124075" cy="1943135"/>
          </a:xfrm>
          <a:prstGeom prst="rect">
            <a:avLst/>
          </a:prstGeom>
        </p:spPr>
      </p:pic>
      <p:pic>
        <p:nvPicPr>
          <p:cNvPr id="11" name="Picture 10" descr="CB_pins5.jpg"/>
          <p:cNvPicPr>
            <a:picLocks noChangeAspect="1"/>
          </p:cNvPicPr>
          <p:nvPr/>
        </p:nvPicPr>
        <p:blipFill>
          <a:blip r:embed="rId6" cstate="print"/>
          <a:stretch>
            <a:fillRect/>
          </a:stretch>
        </p:blipFill>
        <p:spPr>
          <a:xfrm>
            <a:off x="5257800" y="3733800"/>
            <a:ext cx="3452813" cy="2117515"/>
          </a:xfrm>
          <a:prstGeom prst="rect">
            <a:avLst/>
          </a:prstGeom>
        </p:spPr>
      </p:pic>
      <p:cxnSp>
        <p:nvCxnSpPr>
          <p:cNvPr id="13" name="Straight Connector 12"/>
          <p:cNvCxnSpPr>
            <a:stCxn id="5" idx="0"/>
          </p:cNvCxnSpPr>
          <p:nvPr/>
        </p:nvCxnSpPr>
        <p:spPr>
          <a:xfrm flipV="1">
            <a:off x="1633538" y="2514600"/>
            <a:ext cx="652462"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2"/>
          </p:cNvCxnSpPr>
          <p:nvPr/>
        </p:nvCxnSpPr>
        <p:spPr>
          <a:xfrm>
            <a:off x="2590800" y="2567694"/>
            <a:ext cx="990600" cy="1089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876800" y="1295400"/>
            <a:ext cx="9906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6400800" y="1295400"/>
            <a:ext cx="1676400" cy="2819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1676400" y="4343400"/>
            <a:ext cx="5562600"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752600" y="2971800"/>
            <a:ext cx="457200" cy="461665"/>
          </a:xfrm>
          <a:prstGeom prst="rect">
            <a:avLst/>
          </a:prstGeom>
          <a:noFill/>
        </p:spPr>
        <p:txBody>
          <a:bodyPr wrap="square" rtlCol="0">
            <a:spAutoFit/>
          </a:bodyPr>
          <a:lstStyle/>
          <a:p>
            <a:r>
              <a:rPr lang="en-US" sz="2400" b="1" dirty="0" smtClean="0">
                <a:solidFill>
                  <a:srgbClr val="CC3300"/>
                </a:solidFill>
              </a:rPr>
              <a:t>X</a:t>
            </a:r>
            <a:endParaRPr lang="en-US" sz="2400" b="1" dirty="0">
              <a:solidFill>
                <a:srgbClr val="CC3300"/>
              </a:solidFill>
            </a:endParaRPr>
          </a:p>
        </p:txBody>
      </p:sp>
      <p:sp>
        <p:nvSpPr>
          <p:cNvPr id="24" name="TextBox 23"/>
          <p:cNvSpPr txBox="1"/>
          <p:nvPr/>
        </p:nvSpPr>
        <p:spPr>
          <a:xfrm>
            <a:off x="2819400" y="2667000"/>
            <a:ext cx="457200" cy="461665"/>
          </a:xfrm>
          <a:prstGeom prst="rect">
            <a:avLst/>
          </a:prstGeom>
          <a:noFill/>
        </p:spPr>
        <p:txBody>
          <a:bodyPr wrap="square" rtlCol="0">
            <a:spAutoFit/>
          </a:bodyPr>
          <a:lstStyle/>
          <a:p>
            <a:r>
              <a:rPr lang="en-US" sz="2400" b="1" dirty="0" smtClean="0">
                <a:solidFill>
                  <a:srgbClr val="CC3300"/>
                </a:solidFill>
              </a:rPr>
              <a:t>X</a:t>
            </a:r>
            <a:endParaRPr lang="en-US" sz="2400" b="1" dirty="0">
              <a:solidFill>
                <a:srgbClr val="CC3300"/>
              </a:solidFill>
            </a:endParaRPr>
          </a:p>
        </p:txBody>
      </p:sp>
      <p:sp>
        <p:nvSpPr>
          <p:cNvPr id="25" name="TextBox 24"/>
          <p:cNvSpPr txBox="1"/>
          <p:nvPr/>
        </p:nvSpPr>
        <p:spPr>
          <a:xfrm>
            <a:off x="4419600" y="4495800"/>
            <a:ext cx="457200" cy="461665"/>
          </a:xfrm>
          <a:prstGeom prst="rect">
            <a:avLst/>
          </a:prstGeom>
          <a:noFill/>
        </p:spPr>
        <p:txBody>
          <a:bodyPr wrap="square" rtlCol="0">
            <a:spAutoFit/>
          </a:bodyPr>
          <a:lstStyle/>
          <a:p>
            <a:r>
              <a:rPr lang="en-US" sz="2400" b="1" dirty="0" smtClean="0">
                <a:solidFill>
                  <a:srgbClr val="CC3300"/>
                </a:solidFill>
              </a:rPr>
              <a:t>X</a:t>
            </a:r>
            <a:endParaRPr lang="en-US" sz="2400" b="1" dirty="0">
              <a:solidFill>
                <a:srgbClr val="CC3300"/>
              </a:solidFill>
            </a:endParaRPr>
          </a:p>
        </p:txBody>
      </p:sp>
      <p:sp>
        <p:nvSpPr>
          <p:cNvPr id="26" name="TextBox 25"/>
          <p:cNvSpPr txBox="1"/>
          <p:nvPr/>
        </p:nvSpPr>
        <p:spPr>
          <a:xfrm>
            <a:off x="5029200" y="2133600"/>
            <a:ext cx="457200" cy="461665"/>
          </a:xfrm>
          <a:prstGeom prst="rect">
            <a:avLst/>
          </a:prstGeom>
          <a:noFill/>
        </p:spPr>
        <p:txBody>
          <a:bodyPr wrap="square" rtlCol="0">
            <a:spAutoFit/>
          </a:bodyPr>
          <a:lstStyle/>
          <a:p>
            <a:r>
              <a:rPr lang="en-US" sz="2400" b="1" dirty="0" smtClean="0">
                <a:solidFill>
                  <a:srgbClr val="CC3300"/>
                </a:solidFill>
              </a:rPr>
              <a:t>X</a:t>
            </a:r>
            <a:endParaRPr lang="en-US" sz="2400" b="1" dirty="0">
              <a:solidFill>
                <a:srgbClr val="CC3300"/>
              </a:solidFill>
            </a:endParaRPr>
          </a:p>
        </p:txBody>
      </p:sp>
      <p:sp>
        <p:nvSpPr>
          <p:cNvPr id="27" name="TextBox 26"/>
          <p:cNvSpPr txBox="1"/>
          <p:nvPr/>
        </p:nvSpPr>
        <p:spPr>
          <a:xfrm>
            <a:off x="7391400" y="3200400"/>
            <a:ext cx="457200" cy="461665"/>
          </a:xfrm>
          <a:prstGeom prst="rect">
            <a:avLst/>
          </a:prstGeom>
          <a:noFill/>
        </p:spPr>
        <p:txBody>
          <a:bodyPr wrap="square" rtlCol="0">
            <a:spAutoFit/>
          </a:bodyPr>
          <a:lstStyle/>
          <a:p>
            <a:r>
              <a:rPr lang="en-US" sz="2400" b="1" dirty="0" smtClean="0">
                <a:solidFill>
                  <a:srgbClr val="CC3300"/>
                </a:solidFill>
              </a:rPr>
              <a:t>X</a:t>
            </a:r>
            <a:endParaRPr lang="en-US" sz="2400" b="1" dirty="0">
              <a:solidFill>
                <a:srgbClr val="CC33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1000"/>
                                        <p:tgtEl>
                                          <p:spTgt spid="2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1000"/>
                                        <p:tgtEl>
                                          <p:spTgt spid="2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1000"/>
                                        <p:tgtEl>
                                          <p:spTgt spid="2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1000"/>
                                        <p:tgtEl>
                                          <p:spTgt spid="2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5867400" cy="715962"/>
          </a:xfrm>
        </p:spPr>
        <p:txBody>
          <a:bodyPr/>
          <a:lstStyle/>
          <a:p>
            <a:pPr eaLnBrk="1" hangingPunct="1"/>
            <a:r>
              <a:rPr lang="en-US" b="1" u="sng" dirty="0" smtClean="0">
                <a:solidFill>
                  <a:srgbClr val="E2383E"/>
                </a:solidFill>
                <a:latin typeface="Arial" charset="0"/>
                <a:ea typeface="ＭＳ Ｐゴシック"/>
                <a:cs typeface="Arial" charset="0"/>
              </a:rPr>
              <a:t>Industrial Data Protocol</a:t>
            </a:r>
            <a:endParaRPr lang="en-US" u="sng" dirty="0" smtClean="0">
              <a:latin typeface="Arial" charset="0"/>
              <a:ea typeface="ＭＳ Ｐゴシック"/>
              <a:cs typeface="Arial" charset="0"/>
            </a:endParaRPr>
          </a:p>
        </p:txBody>
      </p:sp>
      <p:sp>
        <p:nvSpPr>
          <p:cNvPr id="18" name="TextBox 17"/>
          <p:cNvSpPr txBox="1"/>
          <p:nvPr/>
        </p:nvSpPr>
        <p:spPr>
          <a:xfrm>
            <a:off x="838200" y="1066800"/>
            <a:ext cx="6477000" cy="646331"/>
          </a:xfrm>
          <a:prstGeom prst="rect">
            <a:avLst/>
          </a:prstGeom>
          <a:noFill/>
        </p:spPr>
        <p:txBody>
          <a:bodyPr wrap="square" rtlCol="0">
            <a:spAutoFit/>
          </a:bodyPr>
          <a:lstStyle/>
          <a:p>
            <a:r>
              <a:rPr lang="en-US" dirty="0" smtClean="0"/>
              <a:t>Morse Code = NOT an Industrial Data Protocol, but one could consider an early ancestor, in a crude way…</a:t>
            </a:r>
            <a:endParaRPr lang="en-US" dirty="0"/>
          </a:p>
        </p:txBody>
      </p:sp>
      <p:pic>
        <p:nvPicPr>
          <p:cNvPr id="20" name="Picture 19" descr="Morse Code Table.jpg"/>
          <p:cNvPicPr>
            <a:picLocks noChangeAspect="1"/>
          </p:cNvPicPr>
          <p:nvPr/>
        </p:nvPicPr>
        <p:blipFill>
          <a:blip r:embed="rId2" cstate="print"/>
          <a:stretch>
            <a:fillRect/>
          </a:stretch>
        </p:blipFill>
        <p:spPr>
          <a:xfrm>
            <a:off x="685800" y="2057400"/>
            <a:ext cx="3513260" cy="2667000"/>
          </a:xfrm>
          <a:prstGeom prst="rect">
            <a:avLst/>
          </a:prstGeom>
        </p:spPr>
      </p:pic>
      <p:pic>
        <p:nvPicPr>
          <p:cNvPr id="22" name="Picture 21" descr="Telegraph Circuit.jpg"/>
          <p:cNvPicPr>
            <a:picLocks noChangeAspect="1"/>
          </p:cNvPicPr>
          <p:nvPr/>
        </p:nvPicPr>
        <p:blipFill>
          <a:blip r:embed="rId3" cstate="print"/>
          <a:stretch>
            <a:fillRect/>
          </a:stretch>
        </p:blipFill>
        <p:spPr>
          <a:xfrm>
            <a:off x="4495800" y="2057400"/>
            <a:ext cx="4086225" cy="2724150"/>
          </a:xfrm>
          <a:prstGeom prst="rect">
            <a:avLst/>
          </a:prstGeom>
        </p:spPr>
      </p:pic>
      <p:sp>
        <p:nvSpPr>
          <p:cNvPr id="28" name="TextBox 27"/>
          <p:cNvSpPr txBox="1"/>
          <p:nvPr/>
        </p:nvSpPr>
        <p:spPr>
          <a:xfrm>
            <a:off x="685800" y="5257800"/>
            <a:ext cx="7772400" cy="923330"/>
          </a:xfrm>
          <a:prstGeom prst="rect">
            <a:avLst/>
          </a:prstGeom>
          <a:noFill/>
        </p:spPr>
        <p:txBody>
          <a:bodyPr wrap="square" rtlCol="0">
            <a:spAutoFit/>
          </a:bodyPr>
          <a:lstStyle/>
          <a:p>
            <a:r>
              <a:rPr lang="en-US" dirty="0" smtClean="0"/>
              <a:t>The “physical layer” is simply a crude 2 wire arrangement with high power loss, limited range, and VERY low baud rate.  Today’s physical media include fiber optic, CAT5/5E/6, and DB9 (Serial) among others.</a:t>
            </a:r>
            <a:endParaRPr lang="en-US" dirty="0"/>
          </a:p>
        </p:txBody>
      </p:sp>
      <p:sp>
        <p:nvSpPr>
          <p:cNvPr id="29" name="TextBox 28"/>
          <p:cNvSpPr txBox="1"/>
          <p:nvPr/>
        </p:nvSpPr>
        <p:spPr>
          <a:xfrm>
            <a:off x="2286000" y="4876800"/>
            <a:ext cx="4724400" cy="381000"/>
          </a:xfrm>
          <a:prstGeom prst="rect">
            <a:avLst/>
          </a:prstGeom>
          <a:noFill/>
        </p:spPr>
        <p:txBody>
          <a:bodyPr wrap="square" rtlCol="0">
            <a:spAutoFit/>
          </a:bodyPr>
          <a:lstStyle/>
          <a:p>
            <a:r>
              <a:rPr lang="en-US" dirty="0" smtClean="0"/>
              <a:t>Is this the first protocol specification?</a:t>
            </a:r>
            <a:endParaRPr lang="en-US" dirty="0"/>
          </a:p>
        </p:txBody>
      </p:sp>
      <p:cxnSp>
        <p:nvCxnSpPr>
          <p:cNvPr id="31" name="Straight Connector 30"/>
          <p:cNvCxnSpPr/>
          <p:nvPr/>
        </p:nvCxnSpPr>
        <p:spPr>
          <a:xfrm flipH="1" flipV="1">
            <a:off x="3048000" y="4267200"/>
            <a:ext cx="609600" cy="6096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5867400" cy="715962"/>
          </a:xfrm>
        </p:spPr>
        <p:txBody>
          <a:bodyPr/>
          <a:lstStyle/>
          <a:p>
            <a:pPr eaLnBrk="1" hangingPunct="1"/>
            <a:r>
              <a:rPr lang="en-US" b="1" u="sng" dirty="0" smtClean="0">
                <a:solidFill>
                  <a:srgbClr val="E2383E"/>
                </a:solidFill>
                <a:latin typeface="Arial" charset="0"/>
                <a:ea typeface="ＭＳ Ｐゴシック"/>
                <a:cs typeface="Arial" charset="0"/>
              </a:rPr>
              <a:t>Industrial Data Protocol</a:t>
            </a:r>
            <a:endParaRPr lang="en-US" u="sng" dirty="0" smtClean="0">
              <a:latin typeface="Arial" charset="0"/>
              <a:ea typeface="ＭＳ Ｐゴシック"/>
              <a:cs typeface="Arial" charset="0"/>
            </a:endParaRPr>
          </a:p>
        </p:txBody>
      </p:sp>
      <p:sp>
        <p:nvSpPr>
          <p:cNvPr id="18" name="TextBox 17"/>
          <p:cNvSpPr txBox="1"/>
          <p:nvPr/>
        </p:nvSpPr>
        <p:spPr>
          <a:xfrm>
            <a:off x="838200" y="1066800"/>
            <a:ext cx="7391400" cy="923330"/>
          </a:xfrm>
          <a:prstGeom prst="rect">
            <a:avLst/>
          </a:prstGeom>
          <a:noFill/>
        </p:spPr>
        <p:txBody>
          <a:bodyPr wrap="square" rtlCol="0">
            <a:spAutoFit/>
          </a:bodyPr>
          <a:lstStyle/>
          <a:p>
            <a:r>
              <a:rPr lang="en-US" dirty="0" smtClean="0"/>
              <a:t>Electrical information on a wire can be analog, which has an infinite number of possible values, or digital, which must have certain “discrete” values.  (Ramp versus steps)</a:t>
            </a:r>
            <a:endParaRPr lang="en-US" dirty="0"/>
          </a:p>
        </p:txBody>
      </p:sp>
      <p:sp>
        <p:nvSpPr>
          <p:cNvPr id="28" name="TextBox 27"/>
          <p:cNvSpPr txBox="1"/>
          <p:nvPr/>
        </p:nvSpPr>
        <p:spPr>
          <a:xfrm>
            <a:off x="685800" y="5257800"/>
            <a:ext cx="7772400" cy="646331"/>
          </a:xfrm>
          <a:prstGeom prst="rect">
            <a:avLst/>
          </a:prstGeom>
          <a:noFill/>
        </p:spPr>
        <p:txBody>
          <a:bodyPr wrap="square" rtlCol="0">
            <a:spAutoFit/>
          </a:bodyPr>
          <a:lstStyle/>
          <a:p>
            <a:r>
              <a:rPr lang="en-US" dirty="0" smtClean="0"/>
              <a:t>The signal on the right is digital.  In fact, it is a capture of an RS232 signal.  This particular trace represents the ASCII code for the letter “K”</a:t>
            </a:r>
            <a:endParaRPr lang="en-US" dirty="0"/>
          </a:p>
        </p:txBody>
      </p:sp>
      <p:pic>
        <p:nvPicPr>
          <p:cNvPr id="9" name="Picture 8" descr="Oscilloscope trace_regular.jpg"/>
          <p:cNvPicPr>
            <a:picLocks noChangeAspect="1"/>
          </p:cNvPicPr>
          <p:nvPr/>
        </p:nvPicPr>
        <p:blipFill>
          <a:blip r:embed="rId2" cstate="print"/>
          <a:stretch>
            <a:fillRect/>
          </a:stretch>
        </p:blipFill>
        <p:spPr>
          <a:xfrm>
            <a:off x="457199" y="2366977"/>
            <a:ext cx="3965713" cy="2435087"/>
          </a:xfrm>
          <a:prstGeom prst="rect">
            <a:avLst/>
          </a:prstGeom>
        </p:spPr>
      </p:pic>
      <p:pic>
        <p:nvPicPr>
          <p:cNvPr id="10" name="Picture 9" descr="Oscilloscope_trace_RS232.jpg"/>
          <p:cNvPicPr>
            <a:picLocks noChangeAspect="1"/>
          </p:cNvPicPr>
          <p:nvPr/>
        </p:nvPicPr>
        <p:blipFill>
          <a:blip r:embed="rId3" cstate="print"/>
          <a:stretch>
            <a:fillRect/>
          </a:stretch>
        </p:blipFill>
        <p:spPr>
          <a:xfrm>
            <a:off x="4609010" y="2362200"/>
            <a:ext cx="3620589" cy="2436934"/>
          </a:xfrm>
          <a:prstGeom prst="rect">
            <a:avLst/>
          </a:prstGeom>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868362"/>
          </a:xfrm>
        </p:spPr>
        <p:txBody>
          <a:bodyPr/>
          <a:lstStyle/>
          <a:p>
            <a:pPr eaLnBrk="1" hangingPunct="1"/>
            <a:r>
              <a:rPr lang="en-US" sz="4000" b="1" u="sng" dirty="0" err="1" smtClean="0">
                <a:solidFill>
                  <a:srgbClr val="E2383E"/>
                </a:solidFill>
                <a:latin typeface="Arial" charset="0"/>
                <a:ea typeface="ＭＳ Ｐゴシック"/>
                <a:cs typeface="Arial" charset="0"/>
              </a:rPr>
              <a:t>DeviceMaster</a:t>
            </a:r>
            <a:r>
              <a:rPr lang="en-US" sz="4000" b="1" u="sng" dirty="0" smtClean="0">
                <a:solidFill>
                  <a:srgbClr val="E2383E"/>
                </a:solidFill>
                <a:latin typeface="Arial" charset="0"/>
                <a:ea typeface="ＭＳ Ｐゴシック"/>
                <a:cs typeface="Arial" charset="0"/>
              </a:rPr>
              <a:t>® UP</a:t>
            </a:r>
            <a:endParaRPr lang="en-US" sz="4000" u="sng" dirty="0" smtClean="0">
              <a:latin typeface="Arial" charset="0"/>
              <a:ea typeface="ＭＳ Ｐゴシック"/>
              <a:cs typeface="Arial" charset="0"/>
            </a:endParaRPr>
          </a:p>
        </p:txBody>
      </p:sp>
      <p:sp>
        <p:nvSpPr>
          <p:cNvPr id="15362" name="TextBox 7"/>
          <p:cNvSpPr txBox="1">
            <a:spLocks noChangeArrowheads="1"/>
          </p:cNvSpPr>
          <p:nvPr/>
        </p:nvSpPr>
        <p:spPr bwMode="auto">
          <a:xfrm>
            <a:off x="533400" y="1143000"/>
            <a:ext cx="5943600" cy="400050"/>
          </a:xfrm>
          <a:prstGeom prst="rect">
            <a:avLst/>
          </a:prstGeom>
          <a:noFill/>
          <a:ln w="9525">
            <a:noFill/>
            <a:miter lim="800000"/>
            <a:headEnd/>
            <a:tailEnd/>
          </a:ln>
        </p:spPr>
        <p:txBody>
          <a:bodyPr>
            <a:spAutoFit/>
          </a:bodyPr>
          <a:lstStyle/>
          <a:p>
            <a:r>
              <a:rPr lang="en-US" sz="2000" i="1" dirty="0" smtClean="0">
                <a:latin typeface="Calibri" pitchFamily="34" charset="0"/>
              </a:rPr>
              <a:t>Data Protocol </a:t>
            </a:r>
            <a:r>
              <a:rPr lang="en-US" sz="2000" i="1" dirty="0">
                <a:latin typeface="Calibri" pitchFamily="34" charset="0"/>
              </a:rPr>
              <a:t>Solutions from </a:t>
            </a:r>
            <a:r>
              <a:rPr lang="en-US" sz="2000" i="1" dirty="0" err="1" smtClean="0">
                <a:latin typeface="Calibri" pitchFamily="34" charset="0"/>
              </a:rPr>
              <a:t>Comtrol</a:t>
            </a:r>
            <a:r>
              <a:rPr lang="en-US" sz="2000" i="1" dirty="0" smtClean="0">
                <a:latin typeface="Calibri" pitchFamily="34" charset="0"/>
              </a:rPr>
              <a:t> </a:t>
            </a:r>
            <a:r>
              <a:rPr lang="en-US" sz="2000" i="1" dirty="0">
                <a:latin typeface="Calibri" pitchFamily="34" charset="0"/>
              </a:rPr>
              <a:t>Corporation</a:t>
            </a:r>
          </a:p>
        </p:txBody>
      </p:sp>
      <p:pic>
        <p:nvPicPr>
          <p:cNvPr id="15363" name="Picture 3"/>
          <p:cNvPicPr>
            <a:picLocks noChangeAspect="1" noChangeArrowheads="1"/>
          </p:cNvPicPr>
          <p:nvPr/>
        </p:nvPicPr>
        <p:blipFill>
          <a:blip r:embed="rId2" cstate="print"/>
          <a:srcRect/>
          <a:stretch>
            <a:fillRect/>
          </a:stretch>
        </p:blipFill>
        <p:spPr bwMode="auto">
          <a:xfrm>
            <a:off x="2590800" y="1828800"/>
            <a:ext cx="3514725" cy="363855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2590800" y="1828800"/>
            <a:ext cx="3514725" cy="363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defRPr/>
            </a:pPr>
            <a:r>
              <a:rPr lang="en-US" b="1" dirty="0" smtClean="0">
                <a:solidFill>
                  <a:srgbClr val="E2383E"/>
                </a:solidFill>
                <a:latin typeface="+mj-lt"/>
                <a:ea typeface="ＭＳ Ｐゴシック" pitchFamily="-112" charset="-128"/>
              </a:rPr>
              <a:t>DeviceMaster UP Product Overview</a:t>
            </a:r>
          </a:p>
        </p:txBody>
      </p:sp>
      <p:sp>
        <p:nvSpPr>
          <p:cNvPr id="16387" name="Content Placeholder 2"/>
          <p:cNvSpPr>
            <a:spLocks noGrp="1"/>
          </p:cNvSpPr>
          <p:nvPr>
            <p:ph idx="1"/>
          </p:nvPr>
        </p:nvSpPr>
        <p:spPr>
          <a:xfrm>
            <a:off x="484188" y="1470025"/>
            <a:ext cx="8229600" cy="3978275"/>
          </a:xfrm>
        </p:spPr>
        <p:txBody>
          <a:bodyPr/>
          <a:lstStyle/>
          <a:p>
            <a:pPr lvl="1" eaLnBrk="1" hangingPunct="1">
              <a:defRPr/>
            </a:pPr>
            <a:endParaRPr lang="en-US" sz="1200" dirty="0" smtClean="0">
              <a:latin typeface="+mj-lt"/>
            </a:endParaRPr>
          </a:p>
          <a:p>
            <a:pPr lvl="1" eaLnBrk="1" hangingPunct="1">
              <a:defRPr/>
            </a:pPr>
            <a:endParaRPr lang="en-US" sz="1200" dirty="0" smtClean="0"/>
          </a:p>
          <a:p>
            <a:pPr eaLnBrk="1" hangingPunct="1">
              <a:defRPr/>
            </a:pPr>
            <a:endParaRPr lang="en-US" sz="1600" dirty="0" smtClean="0">
              <a:latin typeface="Arial" charset="0"/>
              <a:ea typeface="ＭＳ Ｐゴシック" pitchFamily="-112" charset="-128"/>
            </a:endParaRPr>
          </a:p>
        </p:txBody>
      </p:sp>
      <p:sp>
        <p:nvSpPr>
          <p:cNvPr id="6148" name="Date Placeholder 3"/>
          <p:cNvSpPr>
            <a:spLocks noGrp="1"/>
          </p:cNvSpPr>
          <p:nvPr>
            <p:ph type="dt" sz="quarter" idx="10"/>
          </p:nvPr>
        </p:nvSpPr>
        <p:spPr bwMode="auto">
          <a:ln>
            <a:miter lim="800000"/>
            <a:headEnd/>
            <a:tailEnd/>
          </a:ln>
        </p:spPr>
        <p:txBody>
          <a:bodyPr/>
          <a:lstStyle/>
          <a:p>
            <a:pPr fontAlgn="base">
              <a:spcBef>
                <a:spcPct val="0"/>
              </a:spcBef>
              <a:spcAft>
                <a:spcPct val="0"/>
              </a:spcAft>
              <a:defRPr/>
            </a:pPr>
            <a:fld id="{33972C10-AC21-49D7-B869-A3DE1204E0EB}"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6149" name="Footer Placeholder 5"/>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615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829196AB-9B0E-4C09-AB44-5FAD433ADC21}" type="slidenum">
              <a:rPr lang="en-US">
                <a:ea typeface="ＭＳ Ｐゴシック"/>
                <a:cs typeface="Arial" pitchFamily="34" charset="0"/>
              </a:rPr>
              <a:pPr fontAlgn="base">
                <a:spcBef>
                  <a:spcPct val="0"/>
                </a:spcBef>
                <a:spcAft>
                  <a:spcPct val="0"/>
                </a:spcAft>
                <a:defRPr/>
              </a:pPr>
              <a:t>16</a:t>
            </a:fld>
            <a:endParaRPr lang="en-US">
              <a:ea typeface="ＭＳ Ｐゴシック"/>
              <a:cs typeface="Arial" pitchFamily="34" charset="0"/>
            </a:endParaRPr>
          </a:p>
        </p:txBody>
      </p:sp>
      <p:sp>
        <p:nvSpPr>
          <p:cNvPr id="27" name="Rectangle 26"/>
          <p:cNvSpPr/>
          <p:nvPr/>
        </p:nvSpPr>
        <p:spPr>
          <a:xfrm>
            <a:off x="876300" y="1524000"/>
            <a:ext cx="6953250" cy="4648200"/>
          </a:xfrm>
          <a:prstGeom prst="rect">
            <a:avLst/>
          </a:prstGeom>
        </p:spPr>
        <p:txBody>
          <a:bodyPr>
            <a:spAutoFit/>
          </a:bodyPr>
          <a:lstStyle/>
          <a:p>
            <a:pPr fontAlgn="auto">
              <a:lnSpc>
                <a:spcPct val="150000"/>
              </a:lnSpc>
              <a:spcBef>
                <a:spcPts val="0"/>
              </a:spcBef>
              <a:spcAft>
                <a:spcPts val="0"/>
              </a:spcAft>
              <a:buFont typeface="Wingdings" pitchFamily="2" charset="2"/>
              <a:buChar char="§"/>
              <a:defRPr/>
            </a:pPr>
            <a:r>
              <a:rPr lang="en-US" sz="1600" b="1" dirty="0">
                <a:latin typeface="+mj-lt"/>
              </a:rPr>
              <a:t> Protocol flexibility</a:t>
            </a:r>
            <a:r>
              <a:rPr lang="en-US" sz="1600" dirty="0">
                <a:latin typeface="+mj-lt"/>
              </a:rPr>
              <a:t> </a:t>
            </a:r>
            <a:r>
              <a:rPr lang="fr-FR" sz="1600" b="1" dirty="0">
                <a:latin typeface="+mn-lt"/>
              </a:rPr>
              <a:t> </a:t>
            </a:r>
            <a:r>
              <a:rPr lang="en-US" sz="1600" dirty="0">
                <a:latin typeface="+mn-lt"/>
              </a:rPr>
              <a:t>—</a:t>
            </a:r>
            <a:r>
              <a:rPr lang="fr-FR" sz="1600" dirty="0">
                <a:latin typeface="+mn-lt"/>
              </a:rPr>
              <a:t> </a:t>
            </a:r>
            <a:r>
              <a:rPr lang="en-US" sz="1600" dirty="0">
                <a:latin typeface="+mj-lt"/>
              </a:rPr>
              <a:t> EtherNet/IP, Modbus/TCP, Modbus RTU/ASCII, </a:t>
            </a:r>
            <a:br>
              <a:rPr lang="en-US" sz="1600" dirty="0">
                <a:latin typeface="+mj-lt"/>
              </a:rPr>
            </a:br>
            <a:r>
              <a:rPr lang="en-US" sz="1600" dirty="0">
                <a:latin typeface="+mj-lt"/>
              </a:rPr>
              <a:t>   PROFINET IO</a:t>
            </a:r>
          </a:p>
          <a:p>
            <a:pPr fontAlgn="auto">
              <a:lnSpc>
                <a:spcPct val="150000"/>
              </a:lnSpc>
              <a:spcBef>
                <a:spcPts val="0"/>
              </a:spcBef>
              <a:spcAft>
                <a:spcPts val="0"/>
              </a:spcAft>
              <a:buFont typeface="Wingdings" pitchFamily="2" charset="2"/>
              <a:buChar char="§"/>
              <a:defRPr/>
            </a:pPr>
            <a:r>
              <a:rPr lang="en-US" sz="1600" b="1" dirty="0">
                <a:latin typeface="+mj-lt"/>
              </a:rPr>
              <a:t> Connectivity </a:t>
            </a:r>
            <a:r>
              <a:rPr lang="en-US" sz="1600" dirty="0">
                <a:latin typeface="+mj-lt"/>
              </a:rPr>
              <a:t>to both serial and Ethernet TCP/IP devices</a:t>
            </a:r>
          </a:p>
          <a:p>
            <a:pPr fontAlgn="auto">
              <a:lnSpc>
                <a:spcPct val="150000"/>
              </a:lnSpc>
              <a:spcBef>
                <a:spcPts val="0"/>
              </a:spcBef>
              <a:spcAft>
                <a:spcPts val="0"/>
              </a:spcAft>
              <a:buFont typeface="Wingdings" pitchFamily="2" charset="2"/>
              <a:buChar char="§"/>
              <a:defRPr/>
            </a:pPr>
            <a:r>
              <a:rPr lang="en-US" sz="1600" b="1" dirty="0">
                <a:latin typeface="+mj-lt"/>
              </a:rPr>
              <a:t> </a:t>
            </a:r>
            <a:r>
              <a:rPr lang="fr-FR" sz="1600" b="1" dirty="0" err="1">
                <a:latin typeface="+mj-lt"/>
              </a:rPr>
              <a:t>Available</a:t>
            </a:r>
            <a:r>
              <a:rPr lang="fr-FR" sz="1600" b="1" dirty="0">
                <a:latin typeface="+mj-lt"/>
              </a:rPr>
              <a:t> </a:t>
            </a:r>
            <a:r>
              <a:rPr lang="fr-FR" sz="1600" b="1" dirty="0" err="1">
                <a:latin typeface="+mj-lt"/>
              </a:rPr>
              <a:t>models</a:t>
            </a:r>
            <a:r>
              <a:rPr lang="fr-FR" sz="1600" b="1" dirty="0">
                <a:latin typeface="+mj-lt"/>
              </a:rPr>
              <a:t> </a:t>
            </a:r>
            <a:r>
              <a:rPr lang="en-US" sz="1600" dirty="0">
                <a:latin typeface="+mj-lt"/>
              </a:rPr>
              <a:t>—</a:t>
            </a:r>
            <a:r>
              <a:rPr lang="fr-FR" sz="1600" dirty="0">
                <a:latin typeface="+mj-lt"/>
              </a:rPr>
              <a:t> 1-port, 2-port 1E, 2-Port 2E, 4-port, and </a:t>
            </a:r>
            <a:r>
              <a:rPr lang="fr-FR" sz="1600" dirty="0" err="1">
                <a:latin typeface="+mj-lt"/>
              </a:rPr>
              <a:t>embedded</a:t>
            </a:r>
            <a:endParaRPr lang="fr-FR" sz="1600" dirty="0">
              <a:latin typeface="+mj-lt"/>
            </a:endParaRPr>
          </a:p>
          <a:p>
            <a:pPr fontAlgn="auto">
              <a:lnSpc>
                <a:spcPct val="150000"/>
              </a:lnSpc>
              <a:spcBef>
                <a:spcPts val="0"/>
              </a:spcBef>
              <a:spcAft>
                <a:spcPts val="0"/>
              </a:spcAft>
              <a:buFont typeface="Wingdings" pitchFamily="2" charset="2"/>
              <a:buChar char="§"/>
              <a:defRPr/>
            </a:pPr>
            <a:r>
              <a:rPr lang="fr-FR" sz="1600" b="1" dirty="0">
                <a:latin typeface="+mj-lt"/>
              </a:rPr>
              <a:t> </a:t>
            </a:r>
            <a:r>
              <a:rPr lang="en-US" sz="1600" b="1" dirty="0">
                <a:latin typeface="+mj-lt"/>
              </a:rPr>
              <a:t>Rugged housing</a:t>
            </a:r>
            <a:r>
              <a:rPr lang="en-US" sz="1600" dirty="0">
                <a:latin typeface="+mj-lt"/>
              </a:rPr>
              <a:t>—with panel, rack, and DIN rail mounting options</a:t>
            </a:r>
          </a:p>
          <a:p>
            <a:pPr fontAlgn="auto">
              <a:lnSpc>
                <a:spcPct val="150000"/>
              </a:lnSpc>
              <a:spcBef>
                <a:spcPts val="0"/>
              </a:spcBef>
              <a:spcAft>
                <a:spcPts val="0"/>
              </a:spcAft>
              <a:buFont typeface="Wingdings" pitchFamily="2" charset="2"/>
              <a:buChar char="§"/>
              <a:defRPr/>
            </a:pPr>
            <a:r>
              <a:rPr lang="en-US" sz="1600" b="1" dirty="0">
                <a:latin typeface="+mj-lt"/>
              </a:rPr>
              <a:t> Daisy Chaining </a:t>
            </a:r>
            <a:r>
              <a:rPr lang="en-US" sz="1600" dirty="0">
                <a:latin typeface="+mj-lt"/>
              </a:rPr>
              <a:t>— on select models, use of dual Ethernet ports for daisy </a:t>
            </a:r>
            <a:br>
              <a:rPr lang="en-US" sz="1600" dirty="0">
                <a:latin typeface="+mj-lt"/>
              </a:rPr>
            </a:br>
            <a:r>
              <a:rPr lang="en-US" sz="1600" dirty="0">
                <a:latin typeface="+mj-lt"/>
              </a:rPr>
              <a:t>   chaining network connections between multiple units</a:t>
            </a:r>
          </a:p>
          <a:p>
            <a:pPr fontAlgn="auto">
              <a:lnSpc>
                <a:spcPct val="150000"/>
              </a:lnSpc>
              <a:spcBef>
                <a:spcPts val="0"/>
              </a:spcBef>
              <a:spcAft>
                <a:spcPts val="0"/>
              </a:spcAft>
              <a:buFont typeface="Wingdings" pitchFamily="2" charset="2"/>
              <a:buChar char="§"/>
              <a:defRPr/>
            </a:pPr>
            <a:r>
              <a:rPr lang="en-US" sz="1600" b="1" dirty="0">
                <a:latin typeface="+mj-lt"/>
              </a:rPr>
              <a:t> Variable power input </a:t>
            </a:r>
            <a:r>
              <a:rPr lang="en-US" sz="1600" dirty="0">
                <a:latin typeface="+mj-lt"/>
              </a:rPr>
              <a:t>— eliminates the need for power converters </a:t>
            </a:r>
          </a:p>
          <a:p>
            <a:pPr fontAlgn="auto">
              <a:lnSpc>
                <a:spcPct val="150000"/>
              </a:lnSpc>
              <a:spcBef>
                <a:spcPts val="0"/>
              </a:spcBef>
              <a:spcAft>
                <a:spcPts val="0"/>
              </a:spcAft>
              <a:buFont typeface="Wingdings" pitchFamily="2" charset="2"/>
              <a:buChar char="§"/>
              <a:defRPr/>
            </a:pPr>
            <a:r>
              <a:rPr lang="en-US" sz="1600" b="1" dirty="0">
                <a:latin typeface="+mj-lt"/>
              </a:rPr>
              <a:t> Temperature rated for extreme conditions </a:t>
            </a:r>
            <a:r>
              <a:rPr lang="en-US" sz="1600" dirty="0">
                <a:latin typeface="+mj-lt"/>
              </a:rPr>
              <a:t>— operating temperature </a:t>
            </a:r>
            <a:br>
              <a:rPr lang="en-US" sz="1600" dirty="0">
                <a:latin typeface="+mj-lt"/>
              </a:rPr>
            </a:br>
            <a:r>
              <a:rPr lang="en-US" sz="1600" dirty="0">
                <a:latin typeface="+mj-lt"/>
              </a:rPr>
              <a:t>   of  –37° to 74°C enables DeviceMaster UP to function in a wide variety of </a:t>
            </a:r>
            <a:br>
              <a:rPr lang="en-US" sz="1600" dirty="0">
                <a:latin typeface="+mj-lt"/>
              </a:rPr>
            </a:br>
            <a:r>
              <a:rPr lang="en-US" sz="1600" dirty="0">
                <a:latin typeface="+mj-lt"/>
              </a:rPr>
              <a:t>   harsh environments</a:t>
            </a:r>
          </a:p>
          <a:p>
            <a:pPr fontAlgn="auto">
              <a:spcBef>
                <a:spcPts val="0"/>
              </a:spcBef>
              <a:spcAft>
                <a:spcPts val="0"/>
              </a:spcAft>
              <a:defRPr/>
            </a:pPr>
            <a:endParaRPr lang="en-US" sz="1600" dirty="0">
              <a:latin typeface="+mj-lt"/>
            </a:endParaRPr>
          </a:p>
          <a:p>
            <a:pPr fontAlgn="auto">
              <a:spcBef>
                <a:spcPts val="0"/>
              </a:spcBef>
              <a:spcAft>
                <a:spcPts val="0"/>
              </a:spcAft>
              <a:defRPr/>
            </a:pPr>
            <a:endParaRPr lang="en-US" sz="1600" dirty="0">
              <a:latin typeface="+mj-lt"/>
              <a:sym typeface="Symbol"/>
            </a:endParaRPr>
          </a:p>
        </p:txBody>
      </p:sp>
      <p:sp>
        <p:nvSpPr>
          <p:cNvPr id="17415" name="TextBox 27"/>
          <p:cNvSpPr txBox="1">
            <a:spLocks noChangeArrowheads="1"/>
          </p:cNvSpPr>
          <p:nvPr/>
        </p:nvSpPr>
        <p:spPr bwMode="auto">
          <a:xfrm>
            <a:off x="723900" y="1076325"/>
            <a:ext cx="7648575" cy="646113"/>
          </a:xfrm>
          <a:prstGeom prst="rect">
            <a:avLst/>
          </a:prstGeom>
          <a:noFill/>
          <a:ln w="9525">
            <a:noFill/>
            <a:miter lim="800000"/>
            <a:headEnd/>
            <a:tailEnd/>
          </a:ln>
        </p:spPr>
        <p:txBody>
          <a:bodyPr>
            <a:spAutoFit/>
          </a:bodyPr>
          <a:lstStyle/>
          <a:p>
            <a:r>
              <a:rPr lang="en-US" b="1">
                <a:solidFill>
                  <a:srgbClr val="787878"/>
                </a:solidFill>
                <a:latin typeface="Calibri" pitchFamily="34" charset="0"/>
              </a:rPr>
              <a:t>Industrial Ethernet Connectivity</a:t>
            </a:r>
          </a:p>
          <a:p>
            <a:endParaRPr lang="en-US">
              <a:latin typeface="Calibri" pitchFamily="34" charset="0"/>
            </a:endParaRPr>
          </a:p>
        </p:txBody>
      </p:sp>
      <p:pic>
        <p:nvPicPr>
          <p:cNvPr id="17416" name="Picture 32" descr="98751_2_DM_4P_DB9_bklf.gif"/>
          <p:cNvPicPr>
            <a:picLocks noChangeAspect="1"/>
          </p:cNvPicPr>
          <p:nvPr/>
        </p:nvPicPr>
        <p:blipFill>
          <a:blip r:embed="rId2" cstate="print"/>
          <a:srcRect/>
          <a:stretch>
            <a:fillRect/>
          </a:stretch>
        </p:blipFill>
        <p:spPr bwMode="auto">
          <a:xfrm>
            <a:off x="7000875" y="457200"/>
            <a:ext cx="2143125" cy="2143125"/>
          </a:xfrm>
          <a:prstGeom prst="rect">
            <a:avLst/>
          </a:prstGeom>
          <a:noFill/>
          <a:ln w="9525">
            <a:noFill/>
            <a:miter lim="800000"/>
            <a:headEnd/>
            <a:tailEnd/>
          </a:ln>
        </p:spPr>
      </p:pic>
      <p:pic>
        <p:nvPicPr>
          <p:cNvPr id="17417" name="Picture 28" descr="99440_4_DMRTS_1P_RoHS.gif"/>
          <p:cNvPicPr>
            <a:picLocks noChangeAspect="1"/>
          </p:cNvPicPr>
          <p:nvPr/>
        </p:nvPicPr>
        <p:blipFill>
          <a:blip r:embed="rId3" cstate="print"/>
          <a:srcRect/>
          <a:stretch>
            <a:fillRect/>
          </a:stretch>
        </p:blipFill>
        <p:spPr bwMode="auto">
          <a:xfrm>
            <a:off x="7543800" y="2590800"/>
            <a:ext cx="936625" cy="874713"/>
          </a:xfrm>
          <a:prstGeom prst="rect">
            <a:avLst/>
          </a:prstGeom>
          <a:noFill/>
          <a:ln w="9525">
            <a:noFill/>
            <a:miter lim="800000"/>
            <a:headEnd/>
            <a:tailEnd/>
          </a:ln>
        </p:spPr>
      </p:pic>
      <p:grpSp>
        <p:nvGrpSpPr>
          <p:cNvPr id="17418" name="Group 12"/>
          <p:cNvGrpSpPr>
            <a:grpSpLocks/>
          </p:cNvGrpSpPr>
          <p:nvPr/>
        </p:nvGrpSpPr>
        <p:grpSpPr bwMode="auto">
          <a:xfrm>
            <a:off x="838200" y="5791200"/>
            <a:ext cx="4357688" cy="490538"/>
            <a:chOff x="838200" y="5715000"/>
            <a:chExt cx="4357429" cy="490684"/>
          </a:xfrm>
        </p:grpSpPr>
        <p:pic>
          <p:nvPicPr>
            <p:cNvPr id="17421" name="Picture 13" descr="PROFINET_Logo_v10_Apr04.jpg"/>
            <p:cNvPicPr>
              <a:picLocks noChangeAspect="1"/>
            </p:cNvPicPr>
            <p:nvPr/>
          </p:nvPicPr>
          <p:blipFill>
            <a:blip r:embed="rId4" cstate="print"/>
            <a:srcRect/>
            <a:stretch>
              <a:fillRect/>
            </a:stretch>
          </p:blipFill>
          <p:spPr bwMode="auto">
            <a:xfrm>
              <a:off x="838200" y="5715000"/>
              <a:ext cx="1183329" cy="447891"/>
            </a:xfrm>
            <a:prstGeom prst="rect">
              <a:avLst/>
            </a:prstGeom>
            <a:noFill/>
            <a:ln w="9525">
              <a:noFill/>
              <a:miter lim="800000"/>
              <a:headEnd/>
              <a:tailEnd/>
            </a:ln>
          </p:spPr>
        </p:pic>
        <p:pic>
          <p:nvPicPr>
            <p:cNvPr id="17422" name="Picture 14" descr="09MB_member.gif"/>
            <p:cNvPicPr>
              <a:picLocks noChangeAspect="1"/>
            </p:cNvPicPr>
            <p:nvPr/>
          </p:nvPicPr>
          <p:blipFill>
            <a:blip r:embed="rId5" cstate="print"/>
            <a:srcRect/>
            <a:stretch>
              <a:fillRect/>
            </a:stretch>
          </p:blipFill>
          <p:spPr bwMode="auto">
            <a:xfrm>
              <a:off x="2286000" y="5727539"/>
              <a:ext cx="1144651" cy="478145"/>
            </a:xfrm>
            <a:prstGeom prst="rect">
              <a:avLst/>
            </a:prstGeom>
            <a:noFill/>
            <a:ln w="9525">
              <a:noFill/>
              <a:miter lim="800000"/>
              <a:headEnd/>
              <a:tailEnd/>
            </a:ln>
          </p:spPr>
        </p:pic>
        <p:pic>
          <p:nvPicPr>
            <p:cNvPr id="17423" name="Picture 15" descr="GL_ENET07C.gif"/>
            <p:cNvPicPr>
              <a:picLocks noChangeAspect="1"/>
            </p:cNvPicPr>
            <p:nvPr/>
          </p:nvPicPr>
          <p:blipFill>
            <a:blip r:embed="rId6" cstate="print"/>
            <a:srcRect/>
            <a:stretch>
              <a:fillRect/>
            </a:stretch>
          </p:blipFill>
          <p:spPr bwMode="auto">
            <a:xfrm>
              <a:off x="3810000" y="5715000"/>
              <a:ext cx="1385629" cy="457200"/>
            </a:xfrm>
            <a:prstGeom prst="rect">
              <a:avLst/>
            </a:prstGeom>
            <a:noFill/>
            <a:ln w="9525">
              <a:noFill/>
              <a:miter lim="800000"/>
              <a:headEnd/>
              <a:tailEnd/>
            </a:ln>
          </p:spPr>
        </p:pic>
      </p:grpSp>
      <p:pic>
        <p:nvPicPr>
          <p:cNvPr id="17419" name="Picture 16" descr="99560-9_200x200.gif"/>
          <p:cNvPicPr>
            <a:picLocks noChangeAspect="1"/>
          </p:cNvPicPr>
          <p:nvPr/>
        </p:nvPicPr>
        <p:blipFill>
          <a:blip r:embed="rId7" cstate="print"/>
          <a:srcRect/>
          <a:stretch>
            <a:fillRect/>
          </a:stretch>
        </p:blipFill>
        <p:spPr bwMode="auto">
          <a:xfrm>
            <a:off x="7772400" y="3810000"/>
            <a:ext cx="849313" cy="849313"/>
          </a:xfrm>
          <a:prstGeom prst="rect">
            <a:avLst/>
          </a:prstGeom>
          <a:noFill/>
          <a:ln w="9525">
            <a:noFill/>
            <a:miter lim="800000"/>
            <a:headEnd/>
            <a:tailEnd/>
          </a:ln>
        </p:spPr>
      </p:pic>
      <p:pic>
        <p:nvPicPr>
          <p:cNvPr id="17420" name="Picture 17" descr="99480-0-DM-RTS-1E-180x180.gif"/>
          <p:cNvPicPr>
            <a:picLocks noChangeAspect="1"/>
          </p:cNvPicPr>
          <p:nvPr/>
        </p:nvPicPr>
        <p:blipFill>
          <a:blip r:embed="rId8" cstate="print"/>
          <a:srcRect/>
          <a:stretch>
            <a:fillRect/>
          </a:stretch>
        </p:blipFill>
        <p:spPr bwMode="auto">
          <a:xfrm>
            <a:off x="7239000" y="495300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457200" y="304800"/>
            <a:ext cx="4648200" cy="868363"/>
          </a:xfrm>
        </p:spPr>
        <p:txBody>
          <a:bodyPr/>
          <a:lstStyle/>
          <a:p>
            <a:pPr eaLnBrk="1" hangingPunct="1"/>
            <a:r>
              <a:rPr lang="en-US" b="1" u="sng" smtClean="0">
                <a:solidFill>
                  <a:srgbClr val="E2383E"/>
                </a:solidFill>
                <a:latin typeface="Arial" charset="0"/>
                <a:ea typeface="ＭＳ Ｐゴシック"/>
                <a:cs typeface="Arial" charset="0"/>
              </a:rPr>
              <a:t>DeviceMaster® UP</a:t>
            </a:r>
            <a:endParaRPr lang="en-US" u="sng" smtClean="0">
              <a:latin typeface="Arial" charset="0"/>
              <a:ea typeface="ＭＳ Ｐゴシック"/>
              <a:cs typeface="Arial" charset="0"/>
            </a:endParaRPr>
          </a:p>
        </p:txBody>
      </p:sp>
      <p:sp>
        <p:nvSpPr>
          <p:cNvPr id="3" name="Content Placeholder 2"/>
          <p:cNvSpPr>
            <a:spLocks noGrp="1"/>
          </p:cNvSpPr>
          <p:nvPr>
            <p:ph idx="4294967295"/>
          </p:nvPr>
        </p:nvSpPr>
        <p:spPr>
          <a:xfrm>
            <a:off x="533400" y="1828800"/>
            <a:ext cx="8229600" cy="3733800"/>
          </a:xfrm>
        </p:spPr>
        <p:txBody>
          <a:bodyPr/>
          <a:lstStyle/>
          <a:p>
            <a:pPr eaLnBrk="1" hangingPunct="1">
              <a:buFont typeface="Arial" pitchFamily="34" charset="0"/>
              <a:buChar char="•"/>
              <a:defRPr/>
            </a:pPr>
            <a:r>
              <a:rPr lang="en-US" dirty="0" err="1" smtClean="0">
                <a:latin typeface="Arial" pitchFamily="34" charset="0"/>
                <a:ea typeface="ＭＳ Ｐゴシック"/>
                <a:cs typeface="Arial" pitchFamily="34" charset="0"/>
              </a:rPr>
              <a:t>EtherNet</a:t>
            </a:r>
            <a:r>
              <a:rPr lang="en-US" dirty="0" smtClean="0">
                <a:latin typeface="Arial" pitchFamily="34" charset="0"/>
                <a:ea typeface="ＭＳ Ｐゴシック"/>
                <a:cs typeface="Arial" pitchFamily="34" charset="0"/>
              </a:rPr>
              <a:t>/IP</a:t>
            </a:r>
          </a:p>
          <a:p>
            <a:pPr eaLnBrk="1" hangingPunct="1">
              <a:buFont typeface="Arial" pitchFamily="34" charset="0"/>
              <a:buChar char="•"/>
              <a:defRPr/>
            </a:pPr>
            <a:r>
              <a:rPr lang="en-US" dirty="0" err="1" smtClean="0">
                <a:latin typeface="Arial" pitchFamily="34" charset="0"/>
                <a:ea typeface="ＭＳ Ｐゴシック"/>
                <a:cs typeface="Arial" pitchFamily="34" charset="0"/>
              </a:rPr>
              <a:t>Profinet</a:t>
            </a:r>
            <a:r>
              <a:rPr lang="en-US" dirty="0" smtClean="0">
                <a:latin typeface="Arial" pitchFamily="34" charset="0"/>
                <a:ea typeface="ＭＳ Ｐゴシック"/>
                <a:cs typeface="Arial" pitchFamily="34" charset="0"/>
              </a:rPr>
              <a:t> IO</a:t>
            </a:r>
          </a:p>
          <a:p>
            <a:pPr eaLnBrk="1" hangingPunct="1">
              <a:buFont typeface="Arial" pitchFamily="34" charset="0"/>
              <a:buChar char="•"/>
              <a:defRPr/>
            </a:pPr>
            <a:r>
              <a:rPr lang="en-US" dirty="0" err="1" smtClean="0">
                <a:latin typeface="Arial" pitchFamily="34" charset="0"/>
                <a:ea typeface="ＭＳ Ｐゴシック"/>
                <a:cs typeface="Arial" pitchFamily="34" charset="0"/>
              </a:rPr>
              <a:t>Modbus</a:t>
            </a:r>
            <a:endParaRPr lang="en-US" dirty="0" smtClean="0">
              <a:latin typeface="Arial" pitchFamily="34" charset="0"/>
              <a:ea typeface="ＭＳ Ｐゴシック"/>
              <a:cs typeface="Arial" pitchFamily="34" charset="0"/>
            </a:endParaRPr>
          </a:p>
          <a:p>
            <a:pPr lvl="1" eaLnBrk="1" hangingPunct="1">
              <a:buFont typeface="Arial" pitchFamily="34" charset="0"/>
              <a:buChar char="–"/>
              <a:defRPr/>
            </a:pPr>
            <a:r>
              <a:rPr lang="en-US" dirty="0" smtClean="0">
                <a:latin typeface="Arial" pitchFamily="34" charset="0"/>
                <a:ea typeface="ＭＳ Ｐゴシック"/>
                <a:cs typeface="Arial" pitchFamily="34" charset="0"/>
              </a:rPr>
              <a:t>3 major firmware builds</a:t>
            </a:r>
          </a:p>
          <a:p>
            <a:pPr lvl="2" eaLnBrk="1" hangingPunct="1">
              <a:buFont typeface="Arial" pitchFamily="34" charset="0"/>
              <a:buChar char="•"/>
              <a:defRPr/>
            </a:pPr>
            <a:r>
              <a:rPr lang="en-US" i="1" dirty="0" err="1" smtClean="0">
                <a:latin typeface="Arial" pitchFamily="34" charset="0"/>
                <a:ea typeface="ＭＳ Ｐゴシック"/>
                <a:cs typeface="Arial" pitchFamily="34" charset="0"/>
              </a:rPr>
              <a:t>Modbus</a:t>
            </a:r>
            <a:r>
              <a:rPr lang="en-US" i="1" dirty="0" smtClean="0">
                <a:latin typeface="Arial" pitchFamily="34" charset="0"/>
                <a:ea typeface="ＭＳ Ｐゴシック"/>
                <a:cs typeface="Arial" pitchFamily="34" charset="0"/>
              </a:rPr>
              <a:t> </a:t>
            </a:r>
            <a:r>
              <a:rPr lang="en-US" i="1" dirty="0" smtClean="0">
                <a:solidFill>
                  <a:schemeClr val="accent1">
                    <a:lumMod val="75000"/>
                  </a:schemeClr>
                </a:solidFill>
                <a:latin typeface="Arial" pitchFamily="34" charset="0"/>
                <a:ea typeface="ＭＳ Ｐゴシック"/>
                <a:cs typeface="Arial" pitchFamily="34" charset="0"/>
              </a:rPr>
              <a:t>Server*</a:t>
            </a:r>
          </a:p>
          <a:p>
            <a:pPr lvl="2" eaLnBrk="1" hangingPunct="1">
              <a:buFont typeface="Arial" pitchFamily="34" charset="0"/>
              <a:buChar char="•"/>
              <a:defRPr/>
            </a:pPr>
            <a:r>
              <a:rPr lang="en-US" i="1" dirty="0" err="1" smtClean="0">
                <a:latin typeface="Arial" pitchFamily="34" charset="0"/>
                <a:ea typeface="ＭＳ Ｐゴシック"/>
                <a:cs typeface="Arial" pitchFamily="34" charset="0"/>
              </a:rPr>
              <a:t>Modbus</a:t>
            </a:r>
            <a:r>
              <a:rPr lang="en-US" i="1" dirty="0" smtClean="0">
                <a:latin typeface="Arial" pitchFamily="34" charset="0"/>
                <a:ea typeface="ＭＳ Ｐゴシック"/>
                <a:cs typeface="Arial" pitchFamily="34" charset="0"/>
              </a:rPr>
              <a:t> Router</a:t>
            </a:r>
          </a:p>
          <a:p>
            <a:pPr lvl="2" eaLnBrk="1" hangingPunct="1">
              <a:buFont typeface="Arial" pitchFamily="34" charset="0"/>
              <a:buChar char="•"/>
              <a:defRPr/>
            </a:pPr>
            <a:r>
              <a:rPr lang="en-US" i="1" dirty="0" err="1" smtClean="0">
                <a:latin typeface="Arial" pitchFamily="34" charset="0"/>
                <a:ea typeface="ＭＳ Ｐゴシック"/>
                <a:cs typeface="Arial" pitchFamily="34" charset="0"/>
              </a:rPr>
              <a:t>Modbus</a:t>
            </a:r>
            <a:r>
              <a:rPr lang="en-US" i="1" dirty="0" smtClean="0">
                <a:latin typeface="Arial" pitchFamily="34" charset="0"/>
                <a:ea typeface="ＭＳ Ｐゴシック"/>
                <a:cs typeface="Arial" pitchFamily="34" charset="0"/>
              </a:rPr>
              <a:t> TCP</a:t>
            </a:r>
          </a:p>
          <a:p>
            <a:pPr eaLnBrk="1" hangingPunct="1">
              <a:buFont typeface="Arial" pitchFamily="34" charset="0"/>
              <a:buChar char="•"/>
              <a:defRPr/>
            </a:pPr>
            <a:r>
              <a:rPr lang="en-US" sz="2600" dirty="0" smtClean="0">
                <a:solidFill>
                  <a:schemeClr val="accent1">
                    <a:lumMod val="75000"/>
                  </a:schemeClr>
                </a:solidFill>
                <a:latin typeface="Arial" pitchFamily="34" charset="0"/>
                <a:ea typeface="ＭＳ Ｐゴシック"/>
                <a:cs typeface="Arial" pitchFamily="34" charset="0"/>
              </a:rPr>
              <a:t>NS</a:t>
            </a:r>
            <a:r>
              <a:rPr lang="en-US" sz="2600" dirty="0" smtClean="0">
                <a:latin typeface="Arial" pitchFamily="34" charset="0"/>
                <a:ea typeface="ＭＳ Ｐゴシック"/>
                <a:cs typeface="Arial" pitchFamily="34" charset="0"/>
              </a:rPr>
              <a:t> </a:t>
            </a:r>
            <a:r>
              <a:rPr lang="en-US" sz="2600" dirty="0" smtClean="0">
                <a:solidFill>
                  <a:schemeClr val="accent1">
                    <a:lumMod val="75000"/>
                  </a:schemeClr>
                </a:solidFill>
                <a:latin typeface="Arial" pitchFamily="34" charset="0"/>
                <a:ea typeface="ＭＳ Ｐゴシック"/>
                <a:cs typeface="Arial" pitchFamily="34" charset="0"/>
              </a:rPr>
              <a:t>Link*</a:t>
            </a:r>
            <a:r>
              <a:rPr lang="en-US" sz="2600" dirty="0" smtClean="0">
                <a:latin typeface="Arial" pitchFamily="34" charset="0"/>
                <a:ea typeface="ＭＳ Ｐゴシック"/>
                <a:cs typeface="Arial" pitchFamily="34" charset="0"/>
              </a:rPr>
              <a:t> and </a:t>
            </a:r>
            <a:r>
              <a:rPr lang="en-US" sz="2600" dirty="0" err="1" smtClean="0">
                <a:solidFill>
                  <a:schemeClr val="accent1">
                    <a:lumMod val="75000"/>
                  </a:schemeClr>
                </a:solidFill>
                <a:latin typeface="Arial" pitchFamily="34" charset="0"/>
                <a:ea typeface="ＭＳ Ｐゴシック"/>
                <a:cs typeface="Arial" pitchFamily="34" charset="0"/>
              </a:rPr>
              <a:t>SocketServer</a:t>
            </a:r>
            <a:r>
              <a:rPr lang="en-US" sz="2600" dirty="0" smtClean="0">
                <a:solidFill>
                  <a:schemeClr val="accent1">
                    <a:lumMod val="75000"/>
                  </a:schemeClr>
                </a:solidFill>
                <a:latin typeface="Arial" pitchFamily="34" charset="0"/>
                <a:ea typeface="ＭＳ Ｐゴシック"/>
                <a:cs typeface="Arial" pitchFamily="34" charset="0"/>
              </a:rPr>
              <a:t>*</a:t>
            </a:r>
          </a:p>
        </p:txBody>
      </p:sp>
      <p:sp>
        <p:nvSpPr>
          <p:cNvPr id="98308" name="TextBox 3"/>
          <p:cNvSpPr txBox="1">
            <a:spLocks noChangeArrowheads="1"/>
          </p:cNvSpPr>
          <p:nvPr/>
        </p:nvSpPr>
        <p:spPr bwMode="auto">
          <a:xfrm>
            <a:off x="1295400" y="1143000"/>
            <a:ext cx="2133600" cy="369888"/>
          </a:xfrm>
          <a:prstGeom prst="rect">
            <a:avLst/>
          </a:prstGeom>
          <a:noFill/>
          <a:ln w="9525">
            <a:noFill/>
            <a:miter lim="800000"/>
            <a:headEnd/>
            <a:tailEnd/>
          </a:ln>
        </p:spPr>
        <p:txBody>
          <a:bodyPr>
            <a:spAutoFit/>
          </a:bodyPr>
          <a:lstStyle/>
          <a:p>
            <a:r>
              <a:rPr lang="en-US">
                <a:latin typeface="Calibri" pitchFamily="34" charset="0"/>
              </a:rPr>
              <a:t>“Universal Protocol” </a:t>
            </a:r>
          </a:p>
        </p:txBody>
      </p:sp>
      <p:sp>
        <p:nvSpPr>
          <p:cNvPr id="5" name="TextBox 4"/>
          <p:cNvSpPr txBox="1">
            <a:spLocks noChangeArrowheads="1"/>
          </p:cNvSpPr>
          <p:nvPr/>
        </p:nvSpPr>
        <p:spPr bwMode="auto">
          <a:xfrm>
            <a:off x="533400" y="5943600"/>
            <a:ext cx="6553200" cy="369888"/>
          </a:xfrm>
          <a:prstGeom prst="rect">
            <a:avLst/>
          </a:prstGeom>
          <a:noFill/>
          <a:ln w="9525">
            <a:noFill/>
            <a:miter lim="800000"/>
            <a:headEnd/>
            <a:tailEnd/>
          </a:ln>
        </p:spPr>
        <p:txBody>
          <a:bodyPr>
            <a:spAutoFit/>
          </a:bodyPr>
          <a:lstStyle/>
          <a:p>
            <a:pPr>
              <a:defRPr/>
            </a:pPr>
            <a:r>
              <a:rPr lang="en-US" dirty="0">
                <a:solidFill>
                  <a:schemeClr val="accent1">
                    <a:lumMod val="75000"/>
                  </a:schemeClr>
                </a:solidFill>
                <a:latin typeface="Calibri" pitchFamily="34" charset="0"/>
              </a:rPr>
              <a:t>*</a:t>
            </a:r>
            <a:r>
              <a:rPr lang="en-US" dirty="0">
                <a:latin typeface="Calibri" pitchFamily="34" charset="0"/>
              </a:rPr>
              <a:t>Can also run on</a:t>
            </a:r>
            <a:r>
              <a:rPr lang="en-US" dirty="0">
                <a:solidFill>
                  <a:schemeClr val="accent1">
                    <a:lumMod val="75000"/>
                  </a:schemeClr>
                </a:solidFill>
                <a:latin typeface="Calibri" pitchFamily="34" charset="0"/>
              </a:rPr>
              <a:t> </a:t>
            </a:r>
            <a:r>
              <a:rPr lang="en-US" dirty="0" err="1">
                <a:solidFill>
                  <a:schemeClr val="accent1">
                    <a:lumMod val="75000"/>
                  </a:schemeClr>
                </a:solidFill>
                <a:latin typeface="Calibri" pitchFamily="34" charset="0"/>
              </a:rPr>
              <a:t>DeviceMaster</a:t>
            </a:r>
            <a:r>
              <a:rPr lang="en-US" dirty="0">
                <a:solidFill>
                  <a:schemeClr val="accent1">
                    <a:lumMod val="75000"/>
                  </a:schemeClr>
                </a:solidFill>
                <a:latin typeface="Calibri" pitchFamily="34" charset="0"/>
              </a:rPr>
              <a:t> ® RTS </a:t>
            </a:r>
            <a:r>
              <a:rPr lang="en-US" dirty="0">
                <a:latin typeface="Calibri" pitchFamily="34" charset="0"/>
              </a:rPr>
              <a:t>hardware</a:t>
            </a:r>
          </a:p>
        </p:txBody>
      </p:sp>
      <p:pic>
        <p:nvPicPr>
          <p:cNvPr id="98310" name="Picture 5"/>
          <p:cNvPicPr>
            <a:picLocks noChangeAspect="1" noChangeArrowheads="1"/>
          </p:cNvPicPr>
          <p:nvPr/>
        </p:nvPicPr>
        <p:blipFill>
          <a:blip r:embed="rId2" cstate="print"/>
          <a:srcRect/>
          <a:stretch>
            <a:fillRect/>
          </a:stretch>
        </p:blipFill>
        <p:spPr bwMode="auto">
          <a:xfrm>
            <a:off x="3124200" y="1905000"/>
            <a:ext cx="5181600" cy="1435100"/>
          </a:xfrm>
          <a:prstGeom prst="rect">
            <a:avLst/>
          </a:prstGeom>
          <a:noFill/>
          <a:ln w="9525">
            <a:noFill/>
            <a:miter lim="800000"/>
            <a:headEnd/>
            <a:tailEnd/>
          </a:ln>
        </p:spPr>
      </p:pic>
      <p:pic>
        <p:nvPicPr>
          <p:cNvPr id="98311" name="Picture 6"/>
          <p:cNvPicPr>
            <a:picLocks noChangeAspect="1" noChangeArrowheads="1"/>
          </p:cNvPicPr>
          <p:nvPr/>
        </p:nvPicPr>
        <p:blipFill>
          <a:blip r:embed="rId3" cstate="print"/>
          <a:srcRect/>
          <a:stretch>
            <a:fillRect/>
          </a:stretch>
        </p:blipFill>
        <p:spPr bwMode="auto">
          <a:xfrm>
            <a:off x="5867400" y="3505200"/>
            <a:ext cx="2389188"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2" end="2"/>
                                            </p:txEl>
                                          </p:spTgt>
                                        </p:tgtEl>
                                        <p:attrNameLst>
                                          <p:attrName>style.fontStyle</p:attrName>
                                        </p:attrNameLst>
                                      </p:cBhvr>
                                      <p:to>
                                        <p:strVal val="normal"/>
                                      </p:to>
                                    </p:set>
                                    <p:set>
                                      <p:cBhvr override="childStyle">
                                        <p:cTn id="7" dur="indefinite"/>
                                        <p:tgtEl>
                                          <p:spTgt spid="3">
                                            <p:txEl>
                                              <p:pRg st="2" end="2"/>
                                            </p:txEl>
                                          </p:spTgt>
                                        </p:tgtEl>
                                        <p:attrNameLst>
                                          <p:attrName>style.fontWeight</p:attrName>
                                        </p:attrNameLst>
                                      </p:cBhvr>
                                      <p:to>
                                        <p:strVal val="bold"/>
                                      </p:to>
                                    </p:set>
                                    <p:set>
                                      <p:cBhvr override="childStyle">
                                        <p:cTn id="8" dur="indefinite"/>
                                        <p:tgtEl>
                                          <p:spTgt spid="3">
                                            <p:txEl>
                                              <p:pRg st="2" end="2"/>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bwMode="auto">
          <a:ln>
            <a:miter lim="800000"/>
            <a:headEnd/>
            <a:tailEnd/>
          </a:ln>
        </p:spPr>
        <p:txBody>
          <a:bodyPr/>
          <a:lstStyle/>
          <a:p>
            <a:pPr fontAlgn="base">
              <a:spcBef>
                <a:spcPct val="0"/>
              </a:spcBef>
              <a:spcAft>
                <a:spcPct val="0"/>
              </a:spcAft>
              <a:defRPr/>
            </a:pPr>
            <a:fld id="{F645C6DC-AE06-49D5-A2F3-FD8B5BC5F0D2}"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7171" name="Footer Placeholder 2"/>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7172"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CB4342AB-074B-4D28-8F3F-C527AEB0D470}" type="slidenum">
              <a:rPr lang="en-US">
                <a:ea typeface="ＭＳ Ｐゴシック"/>
                <a:cs typeface="Arial" pitchFamily="34" charset="0"/>
              </a:rPr>
              <a:pPr fontAlgn="base">
                <a:spcBef>
                  <a:spcPct val="0"/>
                </a:spcBef>
                <a:spcAft>
                  <a:spcPct val="0"/>
                </a:spcAft>
                <a:defRPr/>
              </a:pPr>
              <a:t>18</a:t>
            </a:fld>
            <a:endParaRPr lang="en-US">
              <a:ea typeface="ＭＳ Ｐゴシック"/>
              <a:cs typeface="Arial" pitchFamily="34" charset="0"/>
            </a:endParaRPr>
          </a:p>
        </p:txBody>
      </p:sp>
      <p:sp>
        <p:nvSpPr>
          <p:cNvPr id="18436" name="Rectangle 4"/>
          <p:cNvSpPr>
            <a:spLocks noChangeArrowheads="1"/>
          </p:cNvSpPr>
          <p:nvPr/>
        </p:nvSpPr>
        <p:spPr bwMode="auto">
          <a:xfrm>
            <a:off x="4953000" y="1524000"/>
            <a:ext cx="3886200" cy="4770438"/>
          </a:xfrm>
          <a:prstGeom prst="rect">
            <a:avLst/>
          </a:prstGeom>
          <a:noFill/>
          <a:ln w="9525">
            <a:noFill/>
            <a:miter lim="800000"/>
            <a:headEnd/>
            <a:tailEnd/>
          </a:ln>
        </p:spPr>
        <p:txBody>
          <a:bodyPr>
            <a:spAutoFit/>
          </a:bodyPr>
          <a:lstStyle/>
          <a:p>
            <a:r>
              <a:rPr lang="en-US" sz="1600">
                <a:solidFill>
                  <a:srgbClr val="1C82A4"/>
                </a:solidFill>
                <a:latin typeface="Calibri" pitchFamily="34" charset="0"/>
              </a:rPr>
              <a:t>Modbus/TCP Firmware</a:t>
            </a:r>
          </a:p>
          <a:p>
            <a:r>
              <a:rPr lang="en-US" sz="1600">
                <a:latin typeface="Calibri" pitchFamily="34" charset="0"/>
              </a:rPr>
              <a:t>• Many </a:t>
            </a:r>
            <a:r>
              <a:rPr lang="en-US" sz="1600" b="1">
                <a:latin typeface="Calibri" pitchFamily="34" charset="0"/>
              </a:rPr>
              <a:t>unique Raw/ASCII handling features</a:t>
            </a:r>
          </a:p>
          <a:p>
            <a:r>
              <a:rPr lang="en-US" sz="1600" b="1">
                <a:latin typeface="Calibri" pitchFamily="34" charset="0"/>
              </a:rPr>
              <a:t>• Multiple Modbus master and slave types</a:t>
            </a:r>
          </a:p>
          <a:p>
            <a:r>
              <a:rPr lang="en-US" sz="1600" b="1">
                <a:latin typeface="Calibri" pitchFamily="34" charset="0"/>
              </a:rPr>
              <a:t>• Automatic protocol conversion and </a:t>
            </a:r>
            <a:br>
              <a:rPr lang="en-US" sz="1600" b="1">
                <a:latin typeface="Calibri" pitchFamily="34" charset="0"/>
              </a:rPr>
            </a:br>
            <a:r>
              <a:rPr lang="en-US" sz="1600" b="1">
                <a:latin typeface="Calibri" pitchFamily="34" charset="0"/>
              </a:rPr>
              <a:t>   routing</a:t>
            </a:r>
            <a:br>
              <a:rPr lang="en-US" sz="1600" b="1">
                <a:latin typeface="Calibri" pitchFamily="34" charset="0"/>
              </a:rPr>
            </a:br>
            <a:endParaRPr lang="en-US" sz="1600" b="1">
              <a:solidFill>
                <a:srgbClr val="1C82A4"/>
              </a:solidFill>
              <a:latin typeface="Calibri" pitchFamily="34" charset="0"/>
            </a:endParaRPr>
          </a:p>
          <a:p>
            <a:r>
              <a:rPr lang="en-US" sz="1600">
                <a:solidFill>
                  <a:srgbClr val="1C82A4"/>
                </a:solidFill>
                <a:latin typeface="Calibri" pitchFamily="34" charset="0"/>
              </a:rPr>
              <a:t>Modbus Router Firmware</a:t>
            </a:r>
          </a:p>
          <a:p>
            <a:r>
              <a:rPr lang="en-US" sz="1600">
                <a:latin typeface="Calibri" pitchFamily="34" charset="0"/>
              </a:rPr>
              <a:t>• More Modbus master and slave types</a:t>
            </a:r>
          </a:p>
          <a:p>
            <a:r>
              <a:rPr lang="en-US" sz="1600">
                <a:latin typeface="Calibri" pitchFamily="34" charset="0"/>
              </a:rPr>
              <a:t>• </a:t>
            </a:r>
            <a:r>
              <a:rPr lang="en-US" sz="1600" b="1">
                <a:latin typeface="Calibri" pitchFamily="34" charset="0"/>
              </a:rPr>
              <a:t>Automatic protocol conversion and </a:t>
            </a:r>
            <a:br>
              <a:rPr lang="en-US" sz="1600" b="1">
                <a:latin typeface="Calibri" pitchFamily="34" charset="0"/>
              </a:rPr>
            </a:br>
            <a:r>
              <a:rPr lang="en-US" sz="1600" b="1">
                <a:latin typeface="Calibri" pitchFamily="34" charset="0"/>
              </a:rPr>
              <a:t>   routing</a:t>
            </a:r>
          </a:p>
          <a:p>
            <a:r>
              <a:rPr lang="en-US" sz="1600">
                <a:latin typeface="Calibri" pitchFamily="34" charset="0"/>
              </a:rPr>
              <a:t>• Turn </a:t>
            </a:r>
            <a:r>
              <a:rPr lang="en-US" sz="1600" b="1">
                <a:latin typeface="Calibri" pitchFamily="34" charset="0"/>
              </a:rPr>
              <a:t>serial Modbus masters into </a:t>
            </a:r>
            <a:br>
              <a:rPr lang="en-US" sz="1600" b="1">
                <a:latin typeface="Calibri" pitchFamily="34" charset="0"/>
              </a:rPr>
            </a:br>
            <a:r>
              <a:rPr lang="en-US" sz="1600" b="1">
                <a:latin typeface="Calibri" pitchFamily="34" charset="0"/>
              </a:rPr>
              <a:t>   Modbus/TCP masters </a:t>
            </a:r>
            <a:r>
              <a:rPr lang="en-US" sz="1600">
                <a:latin typeface="Calibri" pitchFamily="34" charset="0"/>
              </a:rPr>
              <a:t>for network wide </a:t>
            </a:r>
            <a:br>
              <a:rPr lang="en-US" sz="1600">
                <a:latin typeface="Calibri" pitchFamily="34" charset="0"/>
              </a:rPr>
            </a:br>
            <a:r>
              <a:rPr lang="en-US" sz="1600">
                <a:latin typeface="Calibri" pitchFamily="34" charset="0"/>
              </a:rPr>
              <a:t>   connectivity</a:t>
            </a:r>
            <a:br>
              <a:rPr lang="en-US" sz="1600">
                <a:latin typeface="Calibri" pitchFamily="34" charset="0"/>
              </a:rPr>
            </a:br>
            <a:endParaRPr lang="en-US" sz="1600">
              <a:solidFill>
                <a:srgbClr val="1C82A4"/>
              </a:solidFill>
              <a:latin typeface="Calibri" pitchFamily="34" charset="0"/>
            </a:endParaRPr>
          </a:p>
          <a:p>
            <a:r>
              <a:rPr lang="en-US" sz="1600">
                <a:solidFill>
                  <a:srgbClr val="1C82A4"/>
                </a:solidFill>
                <a:latin typeface="Calibri" pitchFamily="34" charset="0"/>
              </a:rPr>
              <a:t>Modbus Server Firmware</a:t>
            </a:r>
          </a:p>
          <a:p>
            <a:r>
              <a:rPr lang="en-US" sz="1600">
                <a:latin typeface="Calibri" pitchFamily="34" charset="0"/>
              </a:rPr>
              <a:t>• Modbus/RTU over Ethernet TCP/IP master(s) to serial slave(s)</a:t>
            </a:r>
          </a:p>
          <a:p>
            <a:r>
              <a:rPr lang="en-US" sz="1600">
                <a:latin typeface="Calibri" pitchFamily="34" charset="0"/>
              </a:rPr>
              <a:t>• Up to </a:t>
            </a:r>
            <a:r>
              <a:rPr lang="en-US" sz="1600" b="1">
                <a:latin typeface="Calibri" pitchFamily="34" charset="0"/>
              </a:rPr>
              <a:t>six Ethernet connections per serial </a:t>
            </a:r>
            <a:br>
              <a:rPr lang="en-US" sz="1600" b="1">
                <a:latin typeface="Calibri" pitchFamily="34" charset="0"/>
              </a:rPr>
            </a:br>
            <a:r>
              <a:rPr lang="en-US" sz="1600" b="1">
                <a:latin typeface="Calibri" pitchFamily="34" charset="0"/>
              </a:rPr>
              <a:t>   port</a:t>
            </a:r>
            <a:endParaRPr lang="en-US" sz="1600">
              <a:latin typeface="Calibri" pitchFamily="34" charset="0"/>
            </a:endParaRPr>
          </a:p>
        </p:txBody>
      </p:sp>
      <p:sp>
        <p:nvSpPr>
          <p:cNvPr id="18437" name="Rectangle 5"/>
          <p:cNvSpPr>
            <a:spLocks noChangeArrowheads="1"/>
          </p:cNvSpPr>
          <p:nvPr/>
        </p:nvSpPr>
        <p:spPr bwMode="auto">
          <a:xfrm>
            <a:off x="381000" y="533400"/>
            <a:ext cx="4886325" cy="584200"/>
          </a:xfrm>
          <a:prstGeom prst="rect">
            <a:avLst/>
          </a:prstGeom>
          <a:noFill/>
          <a:ln w="9525">
            <a:noFill/>
            <a:miter lim="800000"/>
            <a:headEnd/>
            <a:tailEnd/>
          </a:ln>
        </p:spPr>
        <p:txBody>
          <a:bodyPr wrap="none">
            <a:spAutoFit/>
          </a:bodyPr>
          <a:lstStyle/>
          <a:p>
            <a:r>
              <a:rPr lang="en-US" sz="3200" b="1" dirty="0" err="1">
                <a:solidFill>
                  <a:srgbClr val="E2383E"/>
                </a:solidFill>
                <a:latin typeface="Calibri" pitchFamily="34" charset="0"/>
              </a:rPr>
              <a:t>Modbus</a:t>
            </a:r>
            <a:r>
              <a:rPr lang="en-US" sz="3200" b="1" dirty="0">
                <a:solidFill>
                  <a:srgbClr val="E2383E"/>
                </a:solidFill>
                <a:latin typeface="Calibri" pitchFamily="34" charset="0"/>
              </a:rPr>
              <a:t> Solution Highlights</a:t>
            </a:r>
          </a:p>
        </p:txBody>
      </p:sp>
      <p:sp>
        <p:nvSpPr>
          <p:cNvPr id="18438" name="Rectangle 6"/>
          <p:cNvSpPr>
            <a:spLocks noChangeArrowheads="1"/>
          </p:cNvSpPr>
          <p:nvPr/>
        </p:nvSpPr>
        <p:spPr bwMode="auto">
          <a:xfrm>
            <a:off x="685800" y="1077913"/>
            <a:ext cx="6172200" cy="369887"/>
          </a:xfrm>
          <a:prstGeom prst="rect">
            <a:avLst/>
          </a:prstGeom>
          <a:noFill/>
          <a:ln w="9525">
            <a:noFill/>
            <a:miter lim="800000"/>
            <a:headEnd/>
            <a:tailEnd/>
          </a:ln>
        </p:spPr>
        <p:txBody>
          <a:bodyPr>
            <a:spAutoFit/>
          </a:bodyPr>
          <a:lstStyle/>
          <a:p>
            <a:r>
              <a:rPr lang="en-US">
                <a:solidFill>
                  <a:srgbClr val="787878"/>
                </a:solidFill>
                <a:latin typeface="Calibri" pitchFamily="34" charset="0"/>
              </a:rPr>
              <a:t>Three separate firmware applications for maximum flexibility.</a:t>
            </a:r>
          </a:p>
        </p:txBody>
      </p:sp>
      <p:pic>
        <p:nvPicPr>
          <p:cNvPr id="18439" name="Picture 2"/>
          <p:cNvPicPr>
            <a:picLocks noChangeAspect="1" noChangeArrowheads="1"/>
          </p:cNvPicPr>
          <p:nvPr/>
        </p:nvPicPr>
        <p:blipFill>
          <a:blip r:embed="rId2" cstate="print"/>
          <a:srcRect l="-44"/>
          <a:stretch>
            <a:fillRect/>
          </a:stretch>
        </p:blipFill>
        <p:spPr bwMode="auto">
          <a:xfrm>
            <a:off x="533400" y="1676400"/>
            <a:ext cx="4267200" cy="3886200"/>
          </a:xfrm>
          <a:prstGeom prst="rect">
            <a:avLst/>
          </a:prstGeom>
          <a:noFill/>
          <a:ln w="9525">
            <a:noFill/>
            <a:miter lim="800000"/>
            <a:headEnd/>
            <a:tailEnd/>
          </a:ln>
        </p:spPr>
      </p:pic>
      <p:pic>
        <p:nvPicPr>
          <p:cNvPr id="18440" name="Picture 8" descr="09MB_member.gif"/>
          <p:cNvPicPr>
            <a:picLocks noChangeAspect="1"/>
          </p:cNvPicPr>
          <p:nvPr/>
        </p:nvPicPr>
        <p:blipFill>
          <a:blip r:embed="rId3" cstate="print"/>
          <a:srcRect/>
          <a:stretch>
            <a:fillRect/>
          </a:stretch>
        </p:blipFill>
        <p:spPr bwMode="auto">
          <a:xfrm>
            <a:off x="685800" y="5867400"/>
            <a:ext cx="1295400" cy="541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latin typeface="Arial" charset="0"/>
                <a:ea typeface="ＭＳ Ｐゴシック"/>
                <a:cs typeface="Arial" charset="0"/>
              </a:rPr>
              <a:t>What is a PLC?</a:t>
            </a:r>
          </a:p>
        </p:txBody>
      </p:sp>
      <p:sp>
        <p:nvSpPr>
          <p:cNvPr id="3" name="Content Placeholder 2"/>
          <p:cNvSpPr>
            <a:spLocks noGrp="1"/>
          </p:cNvSpPr>
          <p:nvPr>
            <p:ph idx="1"/>
          </p:nvPr>
        </p:nvSpPr>
        <p:spPr>
          <a:xfrm>
            <a:off x="457200" y="1905000"/>
            <a:ext cx="8229600" cy="3581400"/>
          </a:xfrm>
        </p:spPr>
        <p:txBody>
          <a:bodyPr/>
          <a:lstStyle/>
          <a:p>
            <a:pPr eaLnBrk="1" hangingPunct="1"/>
            <a:r>
              <a:rPr lang="en-US" sz="2000" smtClean="0">
                <a:latin typeface="Arial" charset="0"/>
                <a:ea typeface="ＭＳ Ｐゴシック"/>
                <a:cs typeface="Arial" charset="0"/>
              </a:rPr>
              <a:t>Ruggedized digital computer used to automate electromechanical processes.</a:t>
            </a:r>
          </a:p>
          <a:p>
            <a:pPr eaLnBrk="1" hangingPunct="1"/>
            <a:r>
              <a:rPr lang="en-US" sz="2000" smtClean="0">
                <a:latin typeface="Arial" charset="0"/>
                <a:ea typeface="ＭＳ Ｐゴシック"/>
                <a:cs typeface="Arial" charset="0"/>
              </a:rPr>
              <a:t>Designed to interact with numerous digital and/or analog inputs and outputs.</a:t>
            </a:r>
          </a:p>
          <a:p>
            <a:pPr eaLnBrk="1" hangingPunct="1"/>
            <a:r>
              <a:rPr lang="en-US" sz="2000" smtClean="0">
                <a:latin typeface="Arial" charset="0"/>
                <a:ea typeface="ＭＳ Ｐゴシック"/>
                <a:cs typeface="Arial" charset="0"/>
              </a:rPr>
              <a:t>Real time operation.  </a:t>
            </a:r>
          </a:p>
          <a:p>
            <a:pPr eaLnBrk="1" hangingPunct="1"/>
            <a:r>
              <a:rPr lang="en-US" sz="2000" smtClean="0">
                <a:latin typeface="Arial" charset="0"/>
                <a:ea typeface="ＭＳ Ｐゴシック"/>
                <a:cs typeface="Arial" charset="0"/>
              </a:rPr>
              <a:t>Programmable</a:t>
            </a:r>
          </a:p>
          <a:p>
            <a:pPr eaLnBrk="1" hangingPunct="1"/>
            <a:r>
              <a:rPr lang="en-US" sz="2000" smtClean="0">
                <a:latin typeface="Arial" charset="0"/>
                <a:ea typeface="ＭＳ Ｐゴシック"/>
                <a:cs typeface="Arial" charset="0"/>
              </a:rPr>
              <a:t>Often used in factory automation, control of lighting, amusement parks, and other large electromechanical systems.</a:t>
            </a:r>
          </a:p>
          <a:p>
            <a:pPr eaLnBrk="1" hangingPunct="1"/>
            <a:r>
              <a:rPr lang="en-US" sz="2000" smtClean="0">
                <a:latin typeface="Arial" charset="0"/>
                <a:ea typeface="ＭＳ Ｐゴシック"/>
                <a:cs typeface="Arial" charset="0"/>
              </a:rPr>
              <a:t>Includes communication ports such as serial and/or Ethernet, often with support for various Ethernet and serial protocols.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endCondLst>
                                    <p:cond evt="onNext" delay="0">
                                      <p:tgtEl>
                                        <p:sldTgt/>
                                      </p:tgtEl>
                                    </p:cond>
                                  </p:end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endCondLst>
                                    <p:cond evt="onNext" delay="0">
                                      <p:tgtEl>
                                        <p:sldTgt/>
                                      </p:tgtEl>
                                    </p:cond>
                                  </p:endCondLst>
                                  <p:childTnLst>
                                    <p:set>
                                      <p:cBhvr override="childStyle">
                                        <p:cTn id="12" dur="indefinite"/>
                                        <p:tgtEl>
                                          <p:spTgt spid="3">
                                            <p:txEl>
                                              <p:pRg st="1" end="1"/>
                                            </p:txEl>
                                          </p:spTgt>
                                        </p:tgtEl>
                                        <p:attrNameLst>
                                          <p:attrName>style.fontStyle</p:attrName>
                                        </p:attrNameLst>
                                      </p:cBhvr>
                                      <p:to>
                                        <p:strVal val="normal"/>
                                      </p:to>
                                    </p:set>
                                    <p:set>
                                      <p:cBhvr override="childStyle">
                                        <p:cTn id="13" dur="indefinite"/>
                                        <p:tgtEl>
                                          <p:spTgt spid="3">
                                            <p:txEl>
                                              <p:pRg st="1" end="1"/>
                                            </p:txEl>
                                          </p:spTgt>
                                        </p:tgtEl>
                                        <p:attrNameLst>
                                          <p:attrName>style.fontWeight</p:attrName>
                                        </p:attrNameLst>
                                      </p:cBhvr>
                                      <p:to>
                                        <p:strVal val="bold"/>
                                      </p:to>
                                    </p:set>
                                    <p:set>
                                      <p:cBhvr override="childStyle">
                                        <p:cTn id="14" dur="indefinite"/>
                                        <p:tgtEl>
                                          <p:spTgt spid="3">
                                            <p:txEl>
                                              <p:pRg st="1" end="1"/>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endCondLst>
                                    <p:cond evt="onNext" delay="0">
                                      <p:tgtEl>
                                        <p:sldTgt/>
                                      </p:tgtEl>
                                    </p:cond>
                                  </p:endCondLst>
                                  <p:childTnLst>
                                    <p:set>
                                      <p:cBhvr override="childStyle">
                                        <p:cTn id="18" dur="indefinite"/>
                                        <p:tgtEl>
                                          <p:spTgt spid="3">
                                            <p:txEl>
                                              <p:pRg st="2" end="2"/>
                                            </p:txEl>
                                          </p:spTgt>
                                        </p:tgtEl>
                                        <p:attrNameLst>
                                          <p:attrName>style.fontStyle</p:attrName>
                                        </p:attrNameLst>
                                      </p:cBhvr>
                                      <p:to>
                                        <p:strVal val="normal"/>
                                      </p:to>
                                    </p:set>
                                    <p:set>
                                      <p:cBhvr override="childStyle">
                                        <p:cTn id="19" dur="indefinite"/>
                                        <p:tgtEl>
                                          <p:spTgt spid="3">
                                            <p:txEl>
                                              <p:pRg st="2" end="2"/>
                                            </p:txEl>
                                          </p:spTgt>
                                        </p:tgtEl>
                                        <p:attrNameLst>
                                          <p:attrName>style.fontWeight</p:attrName>
                                        </p:attrNameLst>
                                      </p:cBhvr>
                                      <p:to>
                                        <p:strVal val="bold"/>
                                      </p:to>
                                    </p:set>
                                    <p:set>
                                      <p:cBhvr override="childStyle">
                                        <p:cTn id="20" dur="indefinite"/>
                                        <p:tgtEl>
                                          <p:spTgt spid="3">
                                            <p:txEl>
                                              <p:pRg st="2" end="2"/>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endCondLst>
                                    <p:cond evt="onNext" delay="0">
                                      <p:tgtEl>
                                        <p:sldTgt/>
                                      </p:tgtEl>
                                    </p:cond>
                                  </p:endCondLst>
                                  <p:childTnLst>
                                    <p:set>
                                      <p:cBhvr override="childStyle">
                                        <p:cTn id="24" dur="indefinite"/>
                                        <p:tgtEl>
                                          <p:spTgt spid="3">
                                            <p:txEl>
                                              <p:pRg st="3" end="3"/>
                                            </p:txEl>
                                          </p:spTgt>
                                        </p:tgtEl>
                                        <p:attrNameLst>
                                          <p:attrName>style.fontStyle</p:attrName>
                                        </p:attrNameLst>
                                      </p:cBhvr>
                                      <p:to>
                                        <p:strVal val="normal"/>
                                      </p:to>
                                    </p:set>
                                    <p:set>
                                      <p:cBhvr override="childStyle">
                                        <p:cTn id="25" dur="indefinite"/>
                                        <p:tgtEl>
                                          <p:spTgt spid="3">
                                            <p:txEl>
                                              <p:pRg st="3" end="3"/>
                                            </p:txEl>
                                          </p:spTgt>
                                        </p:tgtEl>
                                        <p:attrNameLst>
                                          <p:attrName>style.fontWeight</p:attrName>
                                        </p:attrNameLst>
                                      </p:cBhvr>
                                      <p:to>
                                        <p:strVal val="bold"/>
                                      </p:to>
                                    </p:set>
                                    <p:set>
                                      <p:cBhvr override="childStyle">
                                        <p:cTn id="26" dur="indefinite"/>
                                        <p:tgtEl>
                                          <p:spTgt spid="3">
                                            <p:txEl>
                                              <p:pRg st="3" end="3"/>
                                            </p:txEl>
                                          </p:spTgt>
                                        </p:tgtEl>
                                        <p:attrNameLst>
                                          <p:attrName>style.textDecorationUnderline</p:attrName>
                                        </p:attrNameLst>
                                      </p:cBhvr>
                                      <p:to>
                                        <p:strVal val="false"/>
                                      </p:to>
                                    </p:set>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endCondLst>
                                    <p:cond evt="onNext" delay="0">
                                      <p:tgtEl>
                                        <p:sldTgt/>
                                      </p:tgtEl>
                                    </p:cond>
                                  </p:end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par>
                    <p:cTn id="33" fill="hold">
                      <p:stCondLst>
                        <p:cond delay="indefinite"/>
                      </p:stCondLst>
                      <p:childTnLst>
                        <p:par>
                          <p:cTn id="34" fill="hold">
                            <p:stCondLst>
                              <p:cond delay="0"/>
                            </p:stCondLst>
                            <p:childTnLst>
                              <p:par>
                                <p:cTn id="35" presetID="5" presetClass="emph" presetSubtype="1" nodeType="clickEffect">
                                  <p:stCondLst>
                                    <p:cond delay="0"/>
                                  </p:stCondLst>
                                  <p:endCondLst>
                                    <p:cond evt="onNext" delay="0">
                                      <p:tgtEl>
                                        <p:sldTgt/>
                                      </p:tgtEl>
                                    </p:cond>
                                  </p:endCondLst>
                                  <p:childTnLst>
                                    <p:set>
                                      <p:cBhvr override="childStyle">
                                        <p:cTn id="36" dur="indefinite"/>
                                        <p:tgtEl>
                                          <p:spTgt spid="3">
                                            <p:txEl>
                                              <p:pRg st="5" end="5"/>
                                            </p:txEl>
                                          </p:spTgt>
                                        </p:tgtEl>
                                        <p:attrNameLst>
                                          <p:attrName>style.fontStyle</p:attrName>
                                        </p:attrNameLst>
                                      </p:cBhvr>
                                      <p:to>
                                        <p:strVal val="normal"/>
                                      </p:to>
                                    </p:set>
                                    <p:set>
                                      <p:cBhvr override="childStyle">
                                        <p:cTn id="37" dur="indefinite"/>
                                        <p:tgtEl>
                                          <p:spTgt spid="3">
                                            <p:txEl>
                                              <p:pRg st="5" end="5"/>
                                            </p:txEl>
                                          </p:spTgt>
                                        </p:tgtEl>
                                        <p:attrNameLst>
                                          <p:attrName>style.fontWeight</p:attrName>
                                        </p:attrNameLst>
                                      </p:cBhvr>
                                      <p:to>
                                        <p:strVal val="bold"/>
                                      </p:to>
                                    </p:set>
                                    <p:set>
                                      <p:cBhvr override="childStyle">
                                        <p:cTn id="38" dur="indefinite"/>
                                        <p:tgtEl>
                                          <p:spTgt spid="3">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304800"/>
            <a:ext cx="4648200" cy="868363"/>
          </a:xfrm>
        </p:spPr>
        <p:txBody>
          <a:bodyPr/>
          <a:lstStyle/>
          <a:p>
            <a:pPr eaLnBrk="1" hangingPunct="1"/>
            <a:r>
              <a:rPr lang="en-US" b="1" u="sng" smtClean="0">
                <a:solidFill>
                  <a:srgbClr val="E2383E"/>
                </a:solidFill>
                <a:latin typeface="Arial" charset="0"/>
                <a:ea typeface="ＭＳ Ｐゴシック"/>
                <a:cs typeface="Arial" charset="0"/>
              </a:rPr>
              <a:t>DeviceMaster® RTS</a:t>
            </a:r>
            <a:endParaRPr lang="en-US" u="sng" smtClean="0">
              <a:latin typeface="Arial" charset="0"/>
              <a:ea typeface="ＭＳ Ｐゴシック"/>
              <a:cs typeface="Arial" charset="0"/>
            </a:endParaRPr>
          </a:p>
        </p:txBody>
      </p:sp>
      <p:sp>
        <p:nvSpPr>
          <p:cNvPr id="3" name="Content Placeholder 2"/>
          <p:cNvSpPr>
            <a:spLocks noGrp="1"/>
          </p:cNvSpPr>
          <p:nvPr>
            <p:ph idx="1"/>
          </p:nvPr>
        </p:nvSpPr>
        <p:spPr>
          <a:xfrm>
            <a:off x="533400" y="2514600"/>
            <a:ext cx="3352800" cy="2133600"/>
          </a:xfrm>
        </p:spPr>
        <p:txBody>
          <a:bodyPr/>
          <a:lstStyle/>
          <a:p>
            <a:pPr eaLnBrk="1" hangingPunct="1"/>
            <a:r>
              <a:rPr lang="en-US" dirty="0" smtClean="0">
                <a:latin typeface="Arial" charset="0"/>
                <a:ea typeface="ＭＳ Ｐゴシック"/>
                <a:cs typeface="Arial" charset="0"/>
              </a:rPr>
              <a:t>NS Link </a:t>
            </a:r>
            <a:r>
              <a:rPr lang="en-US" dirty="0" smtClean="0">
                <a:solidFill>
                  <a:srgbClr val="376092"/>
                </a:solidFill>
                <a:latin typeface="Arial" charset="0"/>
                <a:ea typeface="ＭＳ Ｐゴシック"/>
                <a:cs typeface="Arial" charset="0"/>
              </a:rPr>
              <a:t>*</a:t>
            </a:r>
            <a:endParaRPr lang="en-US" dirty="0" smtClean="0">
              <a:latin typeface="Arial" charset="0"/>
              <a:ea typeface="ＭＳ Ｐゴシック"/>
              <a:cs typeface="Arial" charset="0"/>
            </a:endParaRPr>
          </a:p>
          <a:p>
            <a:pPr eaLnBrk="1" hangingPunct="1"/>
            <a:r>
              <a:rPr lang="en-US" dirty="0" smtClean="0">
                <a:latin typeface="Arial" charset="0"/>
                <a:ea typeface="ＭＳ Ｐゴシック"/>
                <a:cs typeface="Arial" charset="0"/>
              </a:rPr>
              <a:t>Socket Server </a:t>
            </a:r>
            <a:r>
              <a:rPr lang="en-US" dirty="0" smtClean="0">
                <a:solidFill>
                  <a:srgbClr val="376092"/>
                </a:solidFill>
                <a:latin typeface="Arial" charset="0"/>
                <a:ea typeface="ＭＳ Ｐゴシック"/>
                <a:cs typeface="Arial" charset="0"/>
              </a:rPr>
              <a:t>*</a:t>
            </a:r>
            <a:endParaRPr lang="en-US" dirty="0" smtClean="0">
              <a:latin typeface="Arial" charset="0"/>
              <a:ea typeface="ＭＳ Ｐゴシック"/>
              <a:cs typeface="Arial" charset="0"/>
            </a:endParaRPr>
          </a:p>
          <a:p>
            <a:pPr eaLnBrk="1" hangingPunct="1"/>
            <a:r>
              <a:rPr lang="en-US" sz="2000" dirty="0" err="1" smtClean="0">
                <a:latin typeface="Arial" charset="0"/>
                <a:ea typeface="ＭＳ Ｐゴシック"/>
                <a:cs typeface="Arial" charset="0"/>
              </a:rPr>
              <a:t>Bootloader</a:t>
            </a:r>
            <a:r>
              <a:rPr lang="en-US" dirty="0" smtClean="0">
                <a:latin typeface="Arial" charset="0"/>
                <a:ea typeface="ＭＳ Ｐゴシック"/>
                <a:cs typeface="Arial" charset="0"/>
              </a:rPr>
              <a:t> </a:t>
            </a:r>
            <a:r>
              <a:rPr lang="en-US" dirty="0" smtClean="0">
                <a:solidFill>
                  <a:srgbClr val="376092"/>
                </a:solidFill>
                <a:latin typeface="Arial" charset="0"/>
                <a:ea typeface="ＭＳ Ｐゴシック"/>
                <a:cs typeface="Arial" charset="0"/>
              </a:rPr>
              <a:t>*</a:t>
            </a:r>
            <a:endParaRPr lang="en-US" dirty="0" smtClean="0">
              <a:latin typeface="Arial" charset="0"/>
              <a:ea typeface="ＭＳ Ｐゴシック"/>
              <a:cs typeface="Arial" charset="0"/>
            </a:endParaRPr>
          </a:p>
          <a:p>
            <a:pPr lvl="1" eaLnBrk="1" hangingPunct="1">
              <a:buFont typeface="Arial" charset="0"/>
              <a:buNone/>
            </a:pPr>
            <a:endParaRPr lang="en-US" sz="2200" dirty="0" smtClean="0">
              <a:solidFill>
                <a:srgbClr val="376092"/>
              </a:solidFill>
              <a:latin typeface="Arial" charset="0"/>
              <a:ea typeface="ＭＳ Ｐゴシック"/>
              <a:cs typeface="Arial" charset="0"/>
            </a:endParaRPr>
          </a:p>
        </p:txBody>
      </p:sp>
      <p:sp>
        <p:nvSpPr>
          <p:cNvPr id="16387" name="TextBox 3"/>
          <p:cNvSpPr txBox="1">
            <a:spLocks noChangeArrowheads="1"/>
          </p:cNvSpPr>
          <p:nvPr/>
        </p:nvSpPr>
        <p:spPr bwMode="auto">
          <a:xfrm>
            <a:off x="685800" y="1066800"/>
            <a:ext cx="3352800" cy="366713"/>
          </a:xfrm>
          <a:prstGeom prst="rect">
            <a:avLst/>
          </a:prstGeom>
          <a:noFill/>
          <a:ln w="9525">
            <a:noFill/>
            <a:miter lim="800000"/>
            <a:headEnd/>
            <a:tailEnd/>
          </a:ln>
        </p:spPr>
        <p:txBody>
          <a:bodyPr>
            <a:spAutoFit/>
          </a:bodyPr>
          <a:lstStyle/>
          <a:p>
            <a:r>
              <a:rPr lang="en-US">
                <a:latin typeface="Calibri" pitchFamily="34" charset="0"/>
              </a:rPr>
              <a:t>Connecting Serial to Ethernet</a:t>
            </a:r>
          </a:p>
        </p:txBody>
      </p:sp>
      <p:sp>
        <p:nvSpPr>
          <p:cNvPr id="5" name="TextBox 4"/>
          <p:cNvSpPr txBox="1">
            <a:spLocks noChangeArrowheads="1"/>
          </p:cNvSpPr>
          <p:nvPr/>
        </p:nvSpPr>
        <p:spPr bwMode="auto">
          <a:xfrm>
            <a:off x="533400" y="5943600"/>
            <a:ext cx="6553200" cy="366713"/>
          </a:xfrm>
          <a:prstGeom prst="rect">
            <a:avLst/>
          </a:prstGeom>
          <a:noFill/>
          <a:ln w="9525">
            <a:noFill/>
            <a:miter lim="800000"/>
            <a:headEnd/>
            <a:tailEnd/>
          </a:ln>
        </p:spPr>
        <p:txBody>
          <a:bodyPr>
            <a:spAutoFit/>
          </a:bodyPr>
          <a:lstStyle/>
          <a:p>
            <a:r>
              <a:rPr lang="en-US" dirty="0">
                <a:solidFill>
                  <a:srgbClr val="376092"/>
                </a:solidFill>
                <a:latin typeface="Calibri" pitchFamily="34" charset="0"/>
              </a:rPr>
              <a:t>*</a:t>
            </a:r>
            <a:r>
              <a:rPr lang="en-US" dirty="0">
                <a:latin typeface="Calibri" pitchFamily="34" charset="0"/>
              </a:rPr>
              <a:t>Can also run on</a:t>
            </a:r>
            <a:r>
              <a:rPr lang="en-US" dirty="0">
                <a:solidFill>
                  <a:srgbClr val="376092"/>
                </a:solidFill>
                <a:latin typeface="Calibri" pitchFamily="34" charset="0"/>
              </a:rPr>
              <a:t> </a:t>
            </a:r>
            <a:r>
              <a:rPr lang="en-US" dirty="0" err="1">
                <a:solidFill>
                  <a:srgbClr val="376092"/>
                </a:solidFill>
                <a:latin typeface="Calibri" pitchFamily="34" charset="0"/>
              </a:rPr>
              <a:t>DeviceMaster</a:t>
            </a:r>
            <a:r>
              <a:rPr lang="en-US" dirty="0">
                <a:solidFill>
                  <a:srgbClr val="376092"/>
                </a:solidFill>
                <a:latin typeface="Calibri" pitchFamily="34" charset="0"/>
              </a:rPr>
              <a:t> ® UP </a:t>
            </a:r>
            <a:r>
              <a:rPr lang="en-US" dirty="0">
                <a:latin typeface="Calibri" pitchFamily="34" charset="0"/>
              </a:rPr>
              <a:t>hardware</a:t>
            </a:r>
          </a:p>
        </p:txBody>
      </p:sp>
      <p:pic>
        <p:nvPicPr>
          <p:cNvPr id="16389" name="Picture 5"/>
          <p:cNvPicPr>
            <a:picLocks noChangeAspect="1" noChangeArrowheads="1"/>
          </p:cNvPicPr>
          <p:nvPr/>
        </p:nvPicPr>
        <p:blipFill>
          <a:blip r:embed="rId2" cstate="print"/>
          <a:srcRect/>
          <a:stretch>
            <a:fillRect/>
          </a:stretch>
        </p:blipFill>
        <p:spPr bwMode="auto">
          <a:xfrm>
            <a:off x="3124200" y="1600200"/>
            <a:ext cx="5181600" cy="1435100"/>
          </a:xfrm>
          <a:prstGeom prst="rect">
            <a:avLst/>
          </a:prstGeom>
          <a:noFill/>
          <a:ln w="9525">
            <a:noFill/>
            <a:miter lim="800000"/>
            <a:headEnd/>
            <a:tailEnd/>
          </a:ln>
        </p:spPr>
      </p:pic>
      <p:pic>
        <p:nvPicPr>
          <p:cNvPr id="16390" name="Picture 6"/>
          <p:cNvPicPr>
            <a:picLocks noChangeAspect="1" noChangeArrowheads="1"/>
          </p:cNvPicPr>
          <p:nvPr/>
        </p:nvPicPr>
        <p:blipFill>
          <a:blip r:embed="rId3" cstate="print"/>
          <a:srcRect/>
          <a:stretch>
            <a:fillRect/>
          </a:stretch>
        </p:blipFill>
        <p:spPr bwMode="auto">
          <a:xfrm>
            <a:off x="5562600" y="3505200"/>
            <a:ext cx="2389188"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latin typeface="Arial" charset="0"/>
                <a:ea typeface="ＭＳ Ｐゴシック"/>
                <a:cs typeface="Arial" charset="0"/>
              </a:rPr>
              <a:t>What is a PLC?</a:t>
            </a:r>
          </a:p>
        </p:txBody>
      </p:sp>
      <p:pic>
        <p:nvPicPr>
          <p:cNvPr id="21506" name="Content Placeholder 4" descr="AB PLC_with wiring_close zoom 1.0.JPG"/>
          <p:cNvPicPr>
            <a:picLocks noGrp="1" noChangeAspect="1"/>
          </p:cNvPicPr>
          <p:nvPr>
            <p:ph idx="1"/>
          </p:nvPr>
        </p:nvPicPr>
        <p:blipFill>
          <a:blip r:embed="rId2" cstate="print"/>
          <a:srcRect/>
          <a:stretch>
            <a:fillRect/>
          </a:stretch>
        </p:blipFill>
        <p:spPr>
          <a:xfrm>
            <a:off x="530225" y="1828800"/>
            <a:ext cx="4364038" cy="2895600"/>
          </a:xfrm>
        </p:spPr>
      </p:pic>
      <p:sp>
        <p:nvSpPr>
          <p:cNvPr id="21507" name="TextBox 6"/>
          <p:cNvSpPr txBox="1">
            <a:spLocks noChangeArrowheads="1"/>
          </p:cNvSpPr>
          <p:nvPr/>
        </p:nvSpPr>
        <p:spPr bwMode="auto">
          <a:xfrm>
            <a:off x="5029200" y="990600"/>
            <a:ext cx="3429000" cy="923925"/>
          </a:xfrm>
          <a:prstGeom prst="rect">
            <a:avLst/>
          </a:prstGeom>
          <a:noFill/>
          <a:ln w="9525">
            <a:noFill/>
            <a:miter lim="800000"/>
            <a:headEnd/>
            <a:tailEnd/>
          </a:ln>
        </p:spPr>
        <p:txBody>
          <a:bodyPr>
            <a:spAutoFit/>
          </a:bodyPr>
          <a:lstStyle/>
          <a:p>
            <a:r>
              <a:rPr lang="en-US">
                <a:latin typeface="Calibri" pitchFamily="34" charset="0"/>
              </a:rPr>
              <a:t>“Brick” PLC incorporates CPU, integrated IO, and comms (serial) all into one case</a:t>
            </a:r>
          </a:p>
        </p:txBody>
      </p:sp>
      <p:cxnSp>
        <p:nvCxnSpPr>
          <p:cNvPr id="12" name="Straight Connector 11"/>
          <p:cNvCxnSpPr/>
          <p:nvPr/>
        </p:nvCxnSpPr>
        <p:spPr>
          <a:xfrm rot="10800000" flipV="1">
            <a:off x="1905000" y="1371600"/>
            <a:ext cx="2819400" cy="1828800"/>
          </a:xfrm>
          <a:prstGeom prst="line">
            <a:avLst/>
          </a:prstGeom>
        </p:spPr>
        <p:style>
          <a:lnRef idx="2">
            <a:schemeClr val="accent1"/>
          </a:lnRef>
          <a:fillRef idx="0">
            <a:schemeClr val="accent1"/>
          </a:fillRef>
          <a:effectRef idx="1">
            <a:schemeClr val="accent1"/>
          </a:effectRef>
          <a:fontRef idx="minor">
            <a:schemeClr val="tx1"/>
          </a:fontRef>
        </p:style>
      </p:cxnSp>
      <p:sp>
        <p:nvSpPr>
          <p:cNvPr id="21509" name="TextBox 12"/>
          <p:cNvSpPr txBox="1">
            <a:spLocks noChangeArrowheads="1"/>
          </p:cNvSpPr>
          <p:nvPr/>
        </p:nvSpPr>
        <p:spPr bwMode="auto">
          <a:xfrm>
            <a:off x="5181600" y="2743200"/>
            <a:ext cx="3429000" cy="923925"/>
          </a:xfrm>
          <a:prstGeom prst="rect">
            <a:avLst/>
          </a:prstGeom>
          <a:noFill/>
          <a:ln w="9525">
            <a:noFill/>
            <a:miter lim="800000"/>
            <a:headEnd/>
            <a:tailEnd/>
          </a:ln>
        </p:spPr>
        <p:txBody>
          <a:bodyPr>
            <a:spAutoFit/>
          </a:bodyPr>
          <a:lstStyle/>
          <a:p>
            <a:r>
              <a:rPr lang="en-US">
                <a:latin typeface="Calibri" pitchFamily="34" charset="0"/>
              </a:rPr>
              <a:t>Expansion modules provide extra IO.  Some brick PLCs support the use of expansion modules.</a:t>
            </a:r>
          </a:p>
        </p:txBody>
      </p:sp>
      <p:grpSp>
        <p:nvGrpSpPr>
          <p:cNvPr id="2" name="Group 21"/>
          <p:cNvGrpSpPr>
            <a:grpSpLocks/>
          </p:cNvGrpSpPr>
          <p:nvPr/>
        </p:nvGrpSpPr>
        <p:grpSpPr bwMode="auto">
          <a:xfrm>
            <a:off x="2895600" y="2971800"/>
            <a:ext cx="2286000" cy="762000"/>
            <a:chOff x="2895600" y="2971800"/>
            <a:chExt cx="2286000" cy="762000"/>
          </a:xfrm>
        </p:grpSpPr>
        <p:cxnSp>
          <p:nvCxnSpPr>
            <p:cNvPr id="15" name="Straight Connector 14"/>
            <p:cNvCxnSpPr/>
            <p:nvPr/>
          </p:nvCxnSpPr>
          <p:spPr>
            <a:xfrm rot="10800000" flipV="1">
              <a:off x="3581400" y="29718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200400" y="3505200"/>
              <a:ext cx="914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895600" y="3505200"/>
              <a:ext cx="12192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511" name="TextBox 22"/>
          <p:cNvSpPr txBox="1">
            <a:spLocks noChangeArrowheads="1"/>
          </p:cNvSpPr>
          <p:nvPr/>
        </p:nvSpPr>
        <p:spPr bwMode="auto">
          <a:xfrm>
            <a:off x="5029200" y="4648200"/>
            <a:ext cx="2971800" cy="923925"/>
          </a:xfrm>
          <a:prstGeom prst="rect">
            <a:avLst/>
          </a:prstGeom>
          <a:noFill/>
          <a:ln w="9525">
            <a:noFill/>
            <a:miter lim="800000"/>
            <a:headEnd/>
            <a:tailEnd/>
          </a:ln>
        </p:spPr>
        <p:txBody>
          <a:bodyPr>
            <a:spAutoFit/>
          </a:bodyPr>
          <a:lstStyle/>
          <a:p>
            <a:r>
              <a:rPr lang="en-US" dirty="0">
                <a:latin typeface="Calibri" pitchFamily="34" charset="0"/>
              </a:rPr>
              <a:t>Indicator lights show status of IO.  In some installations, this </a:t>
            </a:r>
            <a:r>
              <a:rPr lang="en-US" dirty="0" smtClean="0">
                <a:latin typeface="Calibri" pitchFamily="34" charset="0"/>
              </a:rPr>
              <a:t>is the only “HMI”.</a:t>
            </a:r>
            <a:endParaRPr lang="en-US" dirty="0">
              <a:latin typeface="Calibri" pitchFamily="34" charset="0"/>
            </a:endParaRPr>
          </a:p>
        </p:txBody>
      </p:sp>
      <p:grpSp>
        <p:nvGrpSpPr>
          <p:cNvPr id="3" name="Group 44"/>
          <p:cNvGrpSpPr>
            <a:grpSpLocks/>
          </p:cNvGrpSpPr>
          <p:nvPr/>
        </p:nvGrpSpPr>
        <p:grpSpPr bwMode="auto">
          <a:xfrm>
            <a:off x="2514600" y="3429000"/>
            <a:ext cx="2362200" cy="1828800"/>
            <a:chOff x="2514600" y="3429000"/>
            <a:chExt cx="2362200" cy="1828800"/>
          </a:xfrm>
        </p:grpSpPr>
        <p:cxnSp>
          <p:nvCxnSpPr>
            <p:cNvPr id="39" name="Straight Connector 38"/>
            <p:cNvCxnSpPr/>
            <p:nvPr/>
          </p:nvCxnSpPr>
          <p:spPr>
            <a:xfrm rot="10800000">
              <a:off x="2895600" y="5029200"/>
              <a:ext cx="19812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905000" y="4038600"/>
              <a:ext cx="1600200" cy="38100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latin typeface="Arial" charset="0"/>
                <a:ea typeface="ＭＳ Ｐゴシック"/>
                <a:cs typeface="Arial" charset="0"/>
              </a:rPr>
              <a:t>What is a PLC?</a:t>
            </a:r>
          </a:p>
        </p:txBody>
      </p:sp>
      <p:pic>
        <p:nvPicPr>
          <p:cNvPr id="22530" name="Content Placeholder 16" descr="PLC cab231 lhs.jpg"/>
          <p:cNvPicPr>
            <a:picLocks noGrp="1" noChangeAspect="1"/>
          </p:cNvPicPr>
          <p:nvPr>
            <p:ph idx="1"/>
          </p:nvPr>
        </p:nvPicPr>
        <p:blipFill>
          <a:blip r:embed="rId2" cstate="print"/>
          <a:srcRect t="16982" b="15094"/>
          <a:stretch>
            <a:fillRect/>
          </a:stretch>
        </p:blipFill>
        <p:spPr>
          <a:xfrm>
            <a:off x="762000" y="1295400"/>
            <a:ext cx="5132388" cy="4648200"/>
          </a:xfrm>
        </p:spPr>
      </p:pic>
      <p:sp>
        <p:nvSpPr>
          <p:cNvPr id="18" name="TextBox 17"/>
          <p:cNvSpPr txBox="1">
            <a:spLocks noChangeArrowheads="1"/>
          </p:cNvSpPr>
          <p:nvPr/>
        </p:nvSpPr>
        <p:spPr bwMode="auto">
          <a:xfrm>
            <a:off x="6096000" y="1524000"/>
            <a:ext cx="2819400" cy="4800600"/>
          </a:xfrm>
          <a:prstGeom prst="rect">
            <a:avLst/>
          </a:prstGeom>
          <a:noFill/>
          <a:ln w="9525">
            <a:noFill/>
            <a:miter lim="800000"/>
            <a:headEnd/>
            <a:tailEnd/>
          </a:ln>
        </p:spPr>
        <p:txBody>
          <a:bodyPr>
            <a:spAutoFit/>
          </a:bodyPr>
          <a:lstStyle/>
          <a:p>
            <a:pPr>
              <a:buFont typeface="Courier New" pitchFamily="49" charset="0"/>
              <a:buChar char="o"/>
            </a:pPr>
            <a:r>
              <a:rPr lang="en-US">
                <a:latin typeface="Calibri" pitchFamily="34" charset="0"/>
              </a:rPr>
              <a:t>“Rack” type PLC has a standard chassis into which can be placed a number of different cards.</a:t>
            </a:r>
          </a:p>
          <a:p>
            <a:pPr>
              <a:buFont typeface="Courier New" pitchFamily="49" charset="0"/>
              <a:buChar char="o"/>
            </a:pPr>
            <a:endParaRPr lang="en-US">
              <a:latin typeface="Calibri" pitchFamily="34" charset="0"/>
            </a:endParaRPr>
          </a:p>
          <a:p>
            <a:pPr>
              <a:buFont typeface="Courier New" pitchFamily="49" charset="0"/>
              <a:buChar char="o"/>
            </a:pPr>
            <a:r>
              <a:rPr lang="en-US">
                <a:latin typeface="Calibri" pitchFamily="34" charset="0"/>
              </a:rPr>
              <a:t>Cards may add discrete or analog IO, additional communication options, or other specialized capabilities.</a:t>
            </a:r>
          </a:p>
          <a:p>
            <a:pPr>
              <a:buFont typeface="Courier New" pitchFamily="49" charset="0"/>
              <a:buChar char="o"/>
            </a:pPr>
            <a:endParaRPr lang="en-US">
              <a:latin typeface="Calibri" pitchFamily="34" charset="0"/>
            </a:endParaRPr>
          </a:p>
          <a:p>
            <a:pPr>
              <a:buFont typeface="Courier New" pitchFamily="49" charset="0"/>
              <a:buChar char="o"/>
            </a:pPr>
            <a:r>
              <a:rPr lang="en-US">
                <a:latin typeface="Calibri" pitchFamily="34" charset="0"/>
              </a:rPr>
              <a:t>This CPU is just to right of power supply, and includes the native serial and ethernet ports.</a:t>
            </a:r>
          </a:p>
          <a:p>
            <a:endParaRPr lang="en-US">
              <a:latin typeface="Calibri" pitchFamily="34" charset="0"/>
            </a:endParaRPr>
          </a:p>
          <a:p>
            <a:endParaRPr lang="en-US">
              <a:latin typeface="Calibri" pitchFamily="34" charset="0"/>
            </a:endParaRPr>
          </a:p>
        </p:txBody>
      </p:sp>
      <p:cxnSp>
        <p:nvCxnSpPr>
          <p:cNvPr id="22" name="Straight Connector 21"/>
          <p:cNvCxnSpPr/>
          <p:nvPr/>
        </p:nvCxnSpPr>
        <p:spPr>
          <a:xfrm rot="10800000" flipV="1">
            <a:off x="4724400" y="2057400"/>
            <a:ext cx="13716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2438400" y="2667000"/>
            <a:ext cx="3657600" cy="25146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ou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 calcmode="lin" valueType="num">
                                      <p:cBhvr additive="base">
                                        <p:cTn id="18"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anim calcmode="lin" valueType="num">
                                      <p:cBhvr additive="base">
                                        <p:cTn id="24"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ox(ou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latin typeface="Arial" charset="0"/>
                <a:ea typeface="ＭＳ Ｐゴシック"/>
                <a:cs typeface="Arial" charset="0"/>
              </a:rPr>
              <a:t>What is a PLC?</a:t>
            </a:r>
          </a:p>
        </p:txBody>
      </p:sp>
      <p:pic>
        <p:nvPicPr>
          <p:cNvPr id="8" name="Content Placeholder 7" descr="CN_treatment upgrade_proposal_6T v3.9_att 2.0_Electrical view.jpg"/>
          <p:cNvPicPr>
            <a:picLocks noGrp="1" noChangeAspect="1"/>
          </p:cNvPicPr>
          <p:nvPr>
            <p:ph idx="1"/>
          </p:nvPr>
        </p:nvPicPr>
        <p:blipFill>
          <a:blip r:embed="rId2" cstate="print"/>
          <a:srcRect b="10319"/>
          <a:stretch>
            <a:fillRect/>
          </a:stretch>
        </p:blipFill>
        <p:spPr>
          <a:xfrm>
            <a:off x="304800" y="1219200"/>
            <a:ext cx="8001000" cy="4800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solidFill>
                  <a:schemeClr val="tx1"/>
                </a:solidFill>
                <a:latin typeface="Arial" charset="0"/>
                <a:ea typeface="ＭＳ Ｐゴシック"/>
                <a:cs typeface="Arial" charset="0"/>
              </a:rPr>
              <a:t>What is SCADA?</a:t>
            </a:r>
          </a:p>
        </p:txBody>
      </p:sp>
      <p:sp>
        <p:nvSpPr>
          <p:cNvPr id="23554" name="Content Placeholder 6"/>
          <p:cNvSpPr>
            <a:spLocks noGrp="1"/>
          </p:cNvSpPr>
          <p:nvPr>
            <p:ph idx="1"/>
          </p:nvPr>
        </p:nvSpPr>
        <p:spPr>
          <a:xfrm>
            <a:off x="228600" y="1524000"/>
            <a:ext cx="2819400" cy="4114800"/>
          </a:xfrm>
        </p:spPr>
        <p:txBody>
          <a:bodyPr/>
          <a:lstStyle/>
          <a:p>
            <a:pPr eaLnBrk="1" hangingPunct="1"/>
            <a:r>
              <a:rPr lang="en-US" sz="1600" dirty="0" smtClean="0">
                <a:latin typeface="Arial" charset="0"/>
                <a:ea typeface="ＭＳ Ｐゴシック"/>
                <a:cs typeface="Arial" charset="0"/>
              </a:rPr>
              <a:t>Supervisory Control and Data Acquisition</a:t>
            </a:r>
          </a:p>
          <a:p>
            <a:pPr eaLnBrk="1" hangingPunct="1"/>
            <a:r>
              <a:rPr lang="en-US" sz="1600" dirty="0" smtClean="0">
                <a:latin typeface="Arial" charset="0"/>
                <a:ea typeface="ＭＳ Ｐゴシック"/>
                <a:cs typeface="Arial" charset="0"/>
              </a:rPr>
              <a:t>Serves as a “control center” or “dashboard”</a:t>
            </a:r>
          </a:p>
          <a:p>
            <a:pPr eaLnBrk="1" hangingPunct="1"/>
            <a:r>
              <a:rPr lang="en-US" sz="1600" dirty="0" smtClean="0">
                <a:latin typeface="Arial" charset="0"/>
                <a:ea typeface="ＭＳ Ｐゴシック"/>
                <a:cs typeface="Arial" charset="0"/>
              </a:rPr>
              <a:t>Centralized system that monitors and may control entire sites or complexes of systems</a:t>
            </a:r>
          </a:p>
          <a:p>
            <a:pPr eaLnBrk="1" hangingPunct="1"/>
            <a:r>
              <a:rPr lang="en-US" sz="1600" dirty="0" smtClean="0">
                <a:latin typeface="Arial" charset="0"/>
                <a:ea typeface="ＭＳ Ｐゴシック"/>
                <a:cs typeface="Arial" charset="0"/>
              </a:rPr>
              <a:t>One to many relationship; SCADA system often required to talk to end devices that communicate through different protocols. In these cases converters/ gateways may be used.</a:t>
            </a:r>
          </a:p>
        </p:txBody>
      </p:sp>
      <p:pic>
        <p:nvPicPr>
          <p:cNvPr id="23555" name="Picture 7" descr="SCADA_diagram_basic 1.0.JPG"/>
          <p:cNvPicPr>
            <a:picLocks noChangeAspect="1"/>
          </p:cNvPicPr>
          <p:nvPr/>
        </p:nvPicPr>
        <p:blipFill>
          <a:blip r:embed="rId2" cstate="print"/>
          <a:srcRect/>
          <a:stretch>
            <a:fillRect/>
          </a:stretch>
        </p:blipFill>
        <p:spPr bwMode="auto">
          <a:xfrm>
            <a:off x="3124200" y="1219200"/>
            <a:ext cx="573405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solidFill>
                  <a:schemeClr val="tx1"/>
                </a:solidFill>
                <a:latin typeface="Arial" charset="0"/>
                <a:ea typeface="ＭＳ Ｐゴシック"/>
                <a:cs typeface="Arial" charset="0"/>
              </a:rPr>
              <a:t>What is SCADA?</a:t>
            </a:r>
          </a:p>
        </p:txBody>
      </p:sp>
      <p:sp>
        <p:nvSpPr>
          <p:cNvPr id="23554" name="Content Placeholder 6"/>
          <p:cNvSpPr>
            <a:spLocks noGrp="1"/>
          </p:cNvSpPr>
          <p:nvPr>
            <p:ph idx="1"/>
          </p:nvPr>
        </p:nvSpPr>
        <p:spPr>
          <a:xfrm>
            <a:off x="228600" y="1524000"/>
            <a:ext cx="2819400" cy="4114800"/>
          </a:xfrm>
        </p:spPr>
        <p:txBody>
          <a:bodyPr/>
          <a:lstStyle/>
          <a:p>
            <a:pPr eaLnBrk="1" hangingPunct="1"/>
            <a:r>
              <a:rPr lang="en-US" sz="1600" dirty="0" smtClean="0">
                <a:latin typeface="Arial" charset="0"/>
                <a:ea typeface="ＭＳ Ｐゴシック"/>
                <a:cs typeface="Arial" charset="0"/>
              </a:rPr>
              <a:t>Supervisory Control and Data Acquisition</a:t>
            </a:r>
          </a:p>
          <a:p>
            <a:pPr eaLnBrk="1" hangingPunct="1"/>
            <a:r>
              <a:rPr lang="en-US" sz="1600" dirty="0" smtClean="0">
                <a:latin typeface="Arial" charset="0"/>
                <a:ea typeface="ＭＳ Ｐゴシック"/>
                <a:cs typeface="Arial" charset="0"/>
              </a:rPr>
              <a:t>Serves as a “control center” or “dashboard”</a:t>
            </a:r>
          </a:p>
          <a:p>
            <a:pPr eaLnBrk="1" hangingPunct="1"/>
            <a:r>
              <a:rPr lang="en-US" sz="1600" dirty="0" smtClean="0">
                <a:latin typeface="Arial" charset="0"/>
                <a:ea typeface="ＭＳ Ｐゴシック"/>
                <a:cs typeface="Arial" charset="0"/>
              </a:rPr>
              <a:t>Centralized system that monitors and may control entire sites or complexes of systems</a:t>
            </a:r>
          </a:p>
          <a:p>
            <a:pPr eaLnBrk="1" hangingPunct="1"/>
            <a:r>
              <a:rPr lang="en-US" sz="1600" dirty="0" smtClean="0">
                <a:latin typeface="Arial" charset="0"/>
                <a:ea typeface="ＭＳ Ｐゴシック"/>
                <a:cs typeface="Arial" charset="0"/>
              </a:rPr>
              <a:t>One to many relationship; SCADA system often required to talk to end devices that communicate through different protocols. In these cases converters/ gateways may be used.</a:t>
            </a:r>
          </a:p>
        </p:txBody>
      </p:sp>
      <p:pic>
        <p:nvPicPr>
          <p:cNvPr id="23555" name="Picture 7" descr="SCADA_diagram_basic 1.0.JPG"/>
          <p:cNvPicPr>
            <a:picLocks noChangeAspect="1"/>
          </p:cNvPicPr>
          <p:nvPr/>
        </p:nvPicPr>
        <p:blipFill>
          <a:blip r:embed="rId2" cstate="print"/>
          <a:stretch>
            <a:fillRect/>
          </a:stretch>
        </p:blipFill>
        <p:spPr bwMode="auto">
          <a:xfrm>
            <a:off x="3353991" y="1219200"/>
            <a:ext cx="5274468"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solidFill>
                  <a:schemeClr val="tx1"/>
                </a:solidFill>
                <a:latin typeface="Arial" charset="0"/>
                <a:ea typeface="ＭＳ Ｐゴシック"/>
                <a:cs typeface="Arial" charset="0"/>
              </a:rPr>
              <a:t>What is SCADA?</a:t>
            </a:r>
          </a:p>
        </p:txBody>
      </p:sp>
      <p:pic>
        <p:nvPicPr>
          <p:cNvPr id="23555" name="Picture 7" descr="SCADA_diagram_basic 1.0.JPG"/>
          <p:cNvPicPr>
            <a:picLocks noChangeAspect="1"/>
          </p:cNvPicPr>
          <p:nvPr/>
        </p:nvPicPr>
        <p:blipFill>
          <a:blip r:embed="rId2" cstate="print"/>
          <a:stretch>
            <a:fillRect/>
          </a:stretch>
        </p:blipFill>
        <p:spPr bwMode="auto">
          <a:xfrm>
            <a:off x="457200" y="1204912"/>
            <a:ext cx="67818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solidFill>
                  <a:schemeClr val="tx1"/>
                </a:solidFill>
                <a:latin typeface="Arial" charset="0"/>
                <a:ea typeface="ＭＳ Ｐゴシック"/>
                <a:cs typeface="Arial" charset="0"/>
              </a:rPr>
              <a:t>What would motivate one to use SCADA?</a:t>
            </a:r>
          </a:p>
        </p:txBody>
      </p:sp>
      <p:pic>
        <p:nvPicPr>
          <p:cNvPr id="23555" name="Picture 7" descr="SCADA_diagram_basic 1.0.JPG"/>
          <p:cNvPicPr>
            <a:picLocks noChangeAspect="1"/>
          </p:cNvPicPr>
          <p:nvPr/>
        </p:nvPicPr>
        <p:blipFill>
          <a:blip r:embed="rId2" cstate="print"/>
          <a:stretch>
            <a:fillRect/>
          </a:stretch>
        </p:blipFill>
        <p:spPr bwMode="auto">
          <a:xfrm>
            <a:off x="457200" y="1008328"/>
            <a:ext cx="8289356" cy="546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solidFill>
                  <a:schemeClr val="tx1"/>
                </a:solidFill>
                <a:latin typeface="Arial" charset="0"/>
                <a:ea typeface="ＭＳ Ｐゴシック"/>
                <a:cs typeface="Arial" charset="0"/>
              </a:rPr>
              <a:t>What does SCADA look like?</a:t>
            </a:r>
          </a:p>
        </p:txBody>
      </p:sp>
      <p:pic>
        <p:nvPicPr>
          <p:cNvPr id="24578" name="Content Placeholder 3" descr="SCADA_animation diagram_basic.JPG"/>
          <p:cNvPicPr>
            <a:picLocks noGrp="1" noChangeAspect="1"/>
          </p:cNvPicPr>
          <p:nvPr>
            <p:ph idx="1"/>
          </p:nvPr>
        </p:nvPicPr>
        <p:blipFill>
          <a:blip r:embed="rId2" cstate="print"/>
          <a:srcRect/>
          <a:stretch>
            <a:fillRect/>
          </a:stretch>
        </p:blipFill>
        <p:spPr>
          <a:xfrm>
            <a:off x="1828800" y="1447800"/>
            <a:ext cx="5181600" cy="3713163"/>
          </a:xfrm>
        </p:spPr>
      </p:pic>
      <p:sp>
        <p:nvSpPr>
          <p:cNvPr id="24579" name="TextBox 6"/>
          <p:cNvSpPr txBox="1">
            <a:spLocks noChangeArrowheads="1"/>
          </p:cNvSpPr>
          <p:nvPr/>
        </p:nvSpPr>
        <p:spPr bwMode="auto">
          <a:xfrm>
            <a:off x="533400" y="5334000"/>
            <a:ext cx="8229600" cy="369888"/>
          </a:xfrm>
          <a:prstGeom prst="rect">
            <a:avLst/>
          </a:prstGeom>
          <a:noFill/>
          <a:ln w="9525">
            <a:noFill/>
            <a:miter lim="800000"/>
            <a:headEnd/>
            <a:tailEnd/>
          </a:ln>
        </p:spPr>
        <p:txBody>
          <a:bodyPr>
            <a:spAutoFit/>
          </a:bodyPr>
          <a:lstStyle/>
          <a:p>
            <a:r>
              <a:rPr lang="en-US">
                <a:latin typeface="Calibri" pitchFamily="34" charset="0"/>
              </a:rPr>
              <a:t>Many SCADA systems have HMI packages that use animation such as pictured here.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solidFill>
                  <a:schemeClr val="tx1"/>
                </a:solidFill>
                <a:latin typeface="Arial" charset="0"/>
                <a:ea typeface="ＭＳ Ｐゴシック"/>
                <a:cs typeface="Arial" charset="0"/>
              </a:rPr>
              <a:t>What is an HMI?</a:t>
            </a:r>
          </a:p>
        </p:txBody>
      </p:sp>
      <p:sp>
        <p:nvSpPr>
          <p:cNvPr id="26626" name="TextBox 6"/>
          <p:cNvSpPr txBox="1">
            <a:spLocks noChangeArrowheads="1"/>
          </p:cNvSpPr>
          <p:nvPr/>
        </p:nvSpPr>
        <p:spPr bwMode="auto">
          <a:xfrm>
            <a:off x="381000" y="1371600"/>
            <a:ext cx="2514600" cy="4800600"/>
          </a:xfrm>
          <a:prstGeom prst="rect">
            <a:avLst/>
          </a:prstGeom>
          <a:noFill/>
          <a:ln w="9525">
            <a:noFill/>
            <a:miter lim="800000"/>
            <a:headEnd/>
            <a:tailEnd/>
          </a:ln>
        </p:spPr>
        <p:txBody>
          <a:bodyPr>
            <a:spAutoFit/>
          </a:bodyPr>
          <a:lstStyle/>
          <a:p>
            <a:pPr>
              <a:buFont typeface="Arial" charset="0"/>
              <a:buChar char="•"/>
            </a:pPr>
            <a:r>
              <a:rPr lang="en-US">
                <a:latin typeface="Calibri" pitchFamily="34" charset="0"/>
              </a:rPr>
              <a:t>HMI stands for “Human-Machine Interface”</a:t>
            </a:r>
          </a:p>
          <a:p>
            <a:pPr>
              <a:buFont typeface="Arial" charset="0"/>
              <a:buChar char="•"/>
            </a:pPr>
            <a:endParaRPr lang="en-US">
              <a:latin typeface="Calibri" pitchFamily="34" charset="0"/>
            </a:endParaRPr>
          </a:p>
          <a:p>
            <a:pPr>
              <a:buFont typeface="Arial" charset="0"/>
              <a:buChar char="•"/>
            </a:pPr>
            <a:r>
              <a:rPr lang="en-US">
                <a:latin typeface="Calibri" pitchFamily="34" charset="0"/>
              </a:rPr>
              <a:t>May be stand alone hardware or a software application running on a PC or Server.</a:t>
            </a:r>
          </a:p>
          <a:p>
            <a:pPr>
              <a:buFont typeface="Arial" charset="0"/>
              <a:buChar char="•"/>
            </a:pPr>
            <a:endParaRPr lang="en-US">
              <a:latin typeface="Calibri" pitchFamily="34" charset="0"/>
            </a:endParaRPr>
          </a:p>
          <a:p>
            <a:pPr>
              <a:buFont typeface="Arial" charset="0"/>
              <a:buChar char="•"/>
            </a:pPr>
            <a:r>
              <a:rPr lang="en-US">
                <a:latin typeface="Calibri" pitchFamily="34" charset="0"/>
              </a:rPr>
              <a:t>A stand alone HMI is essentially a ruggedized GUI</a:t>
            </a:r>
          </a:p>
          <a:p>
            <a:pPr>
              <a:buFont typeface="Arial" charset="0"/>
              <a:buChar char="•"/>
            </a:pPr>
            <a:endParaRPr lang="en-US">
              <a:latin typeface="Calibri" pitchFamily="34" charset="0"/>
            </a:endParaRPr>
          </a:p>
          <a:p>
            <a:pPr>
              <a:buFont typeface="Arial" charset="0"/>
              <a:buChar char="•"/>
            </a:pPr>
            <a:r>
              <a:rPr lang="en-US">
                <a:latin typeface="Calibri" pitchFamily="34" charset="0"/>
              </a:rPr>
              <a:t>May include certain special features.  (Flash Memory card reader, data logging, etc…)</a:t>
            </a:r>
          </a:p>
        </p:txBody>
      </p:sp>
      <p:pic>
        <p:nvPicPr>
          <p:cNvPr id="26627" name="Content Placeholder 7" descr="AB PLC in cabinet with HMI and laptop_med zoom 1.0.JPG"/>
          <p:cNvPicPr>
            <a:picLocks noGrp="1" noChangeAspect="1"/>
          </p:cNvPicPr>
          <p:nvPr>
            <p:ph idx="1"/>
          </p:nvPr>
        </p:nvPicPr>
        <p:blipFill>
          <a:blip r:embed="rId2" cstate="print"/>
          <a:srcRect/>
          <a:stretch>
            <a:fillRect/>
          </a:stretch>
        </p:blipFill>
        <p:spPr>
          <a:xfrm>
            <a:off x="3200400" y="1219200"/>
            <a:ext cx="4518025"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solidFill>
                  <a:schemeClr val="tx1"/>
                </a:solidFill>
                <a:latin typeface="Arial" charset="0"/>
                <a:ea typeface="ＭＳ Ｐゴシック"/>
                <a:cs typeface="Arial" charset="0"/>
              </a:rPr>
              <a:t>What is an HMI?</a:t>
            </a:r>
          </a:p>
        </p:txBody>
      </p:sp>
      <p:pic>
        <p:nvPicPr>
          <p:cNvPr id="27650" name="Content Placeholder 5" descr="BM2_Flame238_process ctrl.JPG"/>
          <p:cNvPicPr>
            <a:picLocks noGrp="1" noChangeAspect="1"/>
          </p:cNvPicPr>
          <p:nvPr>
            <p:ph idx="1"/>
          </p:nvPr>
        </p:nvPicPr>
        <p:blipFill>
          <a:blip r:embed="rId2" cstate="print"/>
          <a:srcRect/>
          <a:stretch>
            <a:fillRect/>
          </a:stretch>
        </p:blipFill>
        <p:spPr>
          <a:xfrm>
            <a:off x="1600200" y="1219200"/>
            <a:ext cx="5881688" cy="4411663"/>
          </a:xfrm>
        </p:spPr>
      </p:pic>
      <p:sp>
        <p:nvSpPr>
          <p:cNvPr id="27651" name="TextBox 8"/>
          <p:cNvSpPr txBox="1">
            <a:spLocks noChangeArrowheads="1"/>
          </p:cNvSpPr>
          <p:nvPr/>
        </p:nvSpPr>
        <p:spPr bwMode="auto">
          <a:xfrm>
            <a:off x="1600200" y="5715000"/>
            <a:ext cx="5867400" cy="369888"/>
          </a:xfrm>
          <a:prstGeom prst="rect">
            <a:avLst/>
          </a:prstGeom>
          <a:noFill/>
          <a:ln w="9525">
            <a:noFill/>
            <a:miter lim="800000"/>
            <a:headEnd/>
            <a:tailEnd/>
          </a:ln>
        </p:spPr>
        <p:txBody>
          <a:bodyPr>
            <a:spAutoFit/>
          </a:bodyPr>
          <a:lstStyle/>
          <a:p>
            <a:r>
              <a:rPr lang="en-US">
                <a:latin typeface="Calibri" pitchFamily="34" charset="0"/>
              </a:rPr>
              <a:t>This interface runs on a Windows XP based touchscreen PC.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6" name="Picture 8" descr="NSLink_concept diagram_2"/>
          <p:cNvPicPr>
            <a:picLocks noChangeAspect="1" noChangeArrowheads="1"/>
          </p:cNvPicPr>
          <p:nvPr/>
        </p:nvPicPr>
        <p:blipFill>
          <a:blip r:embed="rId2" cstate="print"/>
          <a:stretch>
            <a:fillRect/>
          </a:stretch>
        </p:blipFill>
        <p:spPr bwMode="auto">
          <a:xfrm>
            <a:off x="460098" y="2286000"/>
            <a:ext cx="8096804" cy="3006725"/>
          </a:xfrm>
          <a:prstGeom prst="rect">
            <a:avLst/>
          </a:prstGeom>
          <a:noFill/>
        </p:spPr>
      </p:pic>
      <p:sp>
        <p:nvSpPr>
          <p:cNvPr id="99330" name="Title 1"/>
          <p:cNvSpPr>
            <a:spLocks noGrp="1"/>
          </p:cNvSpPr>
          <p:nvPr>
            <p:ph type="title" idx="4294967295"/>
          </p:nvPr>
        </p:nvSpPr>
        <p:spPr>
          <a:xfrm>
            <a:off x="457200" y="304800"/>
            <a:ext cx="4648200" cy="868363"/>
          </a:xfrm>
        </p:spPr>
        <p:txBody>
          <a:bodyPr/>
          <a:lstStyle/>
          <a:p>
            <a:pPr eaLnBrk="1" hangingPunct="1"/>
            <a:r>
              <a:rPr lang="en-US" b="1" u="sng" smtClean="0">
                <a:solidFill>
                  <a:srgbClr val="E2383E"/>
                </a:solidFill>
                <a:latin typeface="Arial" charset="0"/>
                <a:ea typeface="ＭＳ Ｐゴシック"/>
                <a:cs typeface="Arial" charset="0"/>
              </a:rPr>
              <a:t>DeviceMaster® RTS</a:t>
            </a:r>
            <a:endParaRPr lang="en-US" u="sng" smtClean="0">
              <a:latin typeface="Arial" charset="0"/>
              <a:ea typeface="ＭＳ Ｐゴシック"/>
              <a:cs typeface="Arial" charset="0"/>
            </a:endParaRPr>
          </a:p>
        </p:txBody>
      </p:sp>
      <p:sp>
        <p:nvSpPr>
          <p:cNvPr id="99332" name="TextBox 3"/>
          <p:cNvSpPr txBox="1">
            <a:spLocks noChangeArrowheads="1"/>
          </p:cNvSpPr>
          <p:nvPr/>
        </p:nvSpPr>
        <p:spPr bwMode="auto">
          <a:xfrm>
            <a:off x="685800" y="1066800"/>
            <a:ext cx="3352800" cy="366713"/>
          </a:xfrm>
          <a:prstGeom prst="rect">
            <a:avLst/>
          </a:prstGeom>
          <a:noFill/>
          <a:ln w="9525">
            <a:noFill/>
            <a:miter lim="800000"/>
            <a:headEnd/>
            <a:tailEnd/>
          </a:ln>
        </p:spPr>
        <p:txBody>
          <a:bodyPr>
            <a:spAutoFit/>
          </a:bodyPr>
          <a:lstStyle/>
          <a:p>
            <a:r>
              <a:rPr lang="en-US">
                <a:latin typeface="Calibri" pitchFamily="34" charset="0"/>
              </a:rPr>
              <a:t>Connecting Serial to Ethernet</a:t>
            </a:r>
          </a:p>
        </p:txBody>
      </p:sp>
      <p:sp>
        <p:nvSpPr>
          <p:cNvPr id="99337" name="Text Box 9"/>
          <p:cNvSpPr txBox="1">
            <a:spLocks noChangeArrowheads="1"/>
          </p:cNvSpPr>
          <p:nvPr/>
        </p:nvSpPr>
        <p:spPr bwMode="auto">
          <a:xfrm>
            <a:off x="3200400" y="1371600"/>
            <a:ext cx="2362200" cy="457200"/>
          </a:xfrm>
          <a:prstGeom prst="rect">
            <a:avLst/>
          </a:prstGeom>
          <a:noFill/>
          <a:ln w="9525">
            <a:noFill/>
            <a:miter lim="800000"/>
            <a:headEnd/>
            <a:tailEnd/>
          </a:ln>
          <a:effectLst/>
        </p:spPr>
        <p:txBody>
          <a:bodyPr>
            <a:spAutoFit/>
          </a:bodyPr>
          <a:lstStyle/>
          <a:p>
            <a:pPr>
              <a:spcBef>
                <a:spcPct val="50000"/>
              </a:spcBef>
            </a:pPr>
            <a:r>
              <a:rPr lang="en-US" sz="2400" u="sng">
                <a:latin typeface="Calibri" pitchFamily="34" charset="0"/>
              </a:rPr>
              <a:t>NS Link Firmware</a:t>
            </a:r>
          </a:p>
        </p:txBody>
      </p:sp>
      <p:grpSp>
        <p:nvGrpSpPr>
          <p:cNvPr id="99341" name="Group 13"/>
          <p:cNvGrpSpPr>
            <a:grpSpLocks/>
          </p:cNvGrpSpPr>
          <p:nvPr/>
        </p:nvGrpSpPr>
        <p:grpSpPr bwMode="auto">
          <a:xfrm>
            <a:off x="1371600" y="3581400"/>
            <a:ext cx="6400800" cy="2438400"/>
            <a:chOff x="864" y="2256"/>
            <a:chExt cx="4032" cy="1536"/>
          </a:xfrm>
        </p:grpSpPr>
        <p:sp>
          <p:nvSpPr>
            <p:cNvPr id="99338" name="Line 10"/>
            <p:cNvSpPr>
              <a:spLocks noChangeShapeType="1"/>
            </p:cNvSpPr>
            <p:nvPr/>
          </p:nvSpPr>
          <p:spPr bwMode="auto">
            <a:xfrm>
              <a:off x="864" y="2256"/>
              <a:ext cx="1152" cy="1296"/>
            </a:xfrm>
            <a:prstGeom prst="line">
              <a:avLst/>
            </a:prstGeom>
            <a:noFill/>
            <a:ln w="9525">
              <a:solidFill>
                <a:schemeClr val="tx1"/>
              </a:solidFill>
              <a:round/>
              <a:headEnd/>
              <a:tailEnd/>
            </a:ln>
            <a:effectLst/>
          </p:spPr>
          <p:txBody>
            <a:bodyPr/>
            <a:lstStyle/>
            <a:p>
              <a:endParaRPr lang="en-US"/>
            </a:p>
          </p:txBody>
        </p:sp>
        <p:sp>
          <p:nvSpPr>
            <p:cNvPr id="99339" name="Rectangle 11"/>
            <p:cNvSpPr>
              <a:spLocks noChangeArrowheads="1"/>
            </p:cNvSpPr>
            <p:nvPr/>
          </p:nvSpPr>
          <p:spPr bwMode="auto">
            <a:xfrm>
              <a:off x="2016" y="3456"/>
              <a:ext cx="2880" cy="336"/>
            </a:xfrm>
            <a:prstGeom prst="rect">
              <a:avLst/>
            </a:prstGeom>
            <a:noFill/>
            <a:ln w="9525">
              <a:solidFill>
                <a:schemeClr val="tx1"/>
              </a:solidFill>
              <a:miter lim="800000"/>
              <a:headEnd/>
              <a:tailEnd/>
            </a:ln>
            <a:effectLst/>
          </p:spPr>
          <p:txBody>
            <a:bodyPr wrap="none" anchor="ctr"/>
            <a:lstStyle/>
            <a:p>
              <a:endParaRPr lang="en-US"/>
            </a:p>
          </p:txBody>
        </p:sp>
      </p:grpSp>
      <p:sp>
        <p:nvSpPr>
          <p:cNvPr id="99340" name="Text Box 12"/>
          <p:cNvSpPr txBox="1">
            <a:spLocks noChangeArrowheads="1"/>
          </p:cNvSpPr>
          <p:nvPr/>
        </p:nvSpPr>
        <p:spPr bwMode="auto">
          <a:xfrm>
            <a:off x="3276600" y="5562600"/>
            <a:ext cx="5257800" cy="366713"/>
          </a:xfrm>
          <a:prstGeom prst="rect">
            <a:avLst/>
          </a:prstGeom>
          <a:noFill/>
          <a:ln w="9525">
            <a:noFill/>
            <a:miter lim="800000"/>
            <a:headEnd/>
            <a:tailEnd/>
          </a:ln>
          <a:effectLst/>
        </p:spPr>
        <p:txBody>
          <a:bodyPr>
            <a:spAutoFit/>
          </a:bodyPr>
          <a:lstStyle/>
          <a:p>
            <a:pPr>
              <a:spcBef>
                <a:spcPct val="50000"/>
              </a:spcBef>
            </a:pPr>
            <a:r>
              <a:rPr lang="en-US"/>
              <a:t>Additional “like native” COM ports appear.</a:t>
            </a:r>
          </a:p>
        </p:txBody>
      </p:sp>
      <p:pic>
        <p:nvPicPr>
          <p:cNvPr id="10" name="Picture 9" descr="MLGX_1100.JPG"/>
          <p:cNvPicPr>
            <a:picLocks noChangeAspect="1"/>
          </p:cNvPicPr>
          <p:nvPr/>
        </p:nvPicPr>
        <p:blipFill>
          <a:blip r:embed="rId3" cstate="print"/>
          <a:stretch>
            <a:fillRect/>
          </a:stretch>
        </p:blipFill>
        <p:spPr>
          <a:xfrm>
            <a:off x="7620000" y="3048000"/>
            <a:ext cx="602474" cy="611962"/>
          </a:xfrm>
          <a:prstGeom prst="rect">
            <a:avLst/>
          </a:prstGeom>
        </p:spPr>
      </p:pic>
      <p:sp>
        <p:nvSpPr>
          <p:cNvPr id="11" name="TextBox 10"/>
          <p:cNvSpPr txBox="1"/>
          <p:nvPr/>
        </p:nvSpPr>
        <p:spPr>
          <a:xfrm>
            <a:off x="7315200" y="3733800"/>
            <a:ext cx="1143000" cy="1200329"/>
          </a:xfrm>
          <a:prstGeom prst="rect">
            <a:avLst/>
          </a:prstGeom>
          <a:noFill/>
        </p:spPr>
        <p:txBody>
          <a:bodyPr wrap="square" rtlCol="0">
            <a:spAutoFit/>
          </a:bodyPr>
          <a:lstStyle/>
          <a:p>
            <a:r>
              <a:rPr lang="en-US" sz="1200" dirty="0" err="1" smtClean="0"/>
              <a:t>Micrologix</a:t>
            </a:r>
            <a:r>
              <a:rPr lang="en-US" sz="1200" dirty="0" smtClean="0"/>
              <a:t>              (or other PLC that can be programmed through it’s serial port)</a:t>
            </a:r>
            <a:endParaRPr lang="en-US" sz="1200" dirty="0"/>
          </a:p>
        </p:txBody>
      </p:sp>
      <p:pic>
        <p:nvPicPr>
          <p:cNvPr id="14" name="Picture 13" descr="NSLink_Rockwell_concept diagram.jpg"/>
          <p:cNvPicPr>
            <a:picLocks noChangeAspect="1"/>
          </p:cNvPicPr>
          <p:nvPr/>
        </p:nvPicPr>
        <p:blipFill>
          <a:blip r:embed="rId4" cstate="print"/>
          <a:stretch>
            <a:fillRect/>
          </a:stretch>
        </p:blipFill>
        <p:spPr>
          <a:xfrm>
            <a:off x="457200" y="2286000"/>
            <a:ext cx="8077200" cy="29998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9341"/>
                                        </p:tgtEl>
                                        <p:attrNameLst>
                                          <p:attrName>style.visibility</p:attrName>
                                        </p:attrNameLst>
                                      </p:cBhvr>
                                      <p:to>
                                        <p:strVal val="visible"/>
                                      </p:to>
                                    </p:set>
                                    <p:animEffect transition="in" filter="wipe(left)">
                                      <p:cBhvr>
                                        <p:cTn id="7" dur="500"/>
                                        <p:tgtEl>
                                          <p:spTgt spid="993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340"/>
                                        </p:tgtEl>
                                        <p:attrNameLst>
                                          <p:attrName>style.visibility</p:attrName>
                                        </p:attrNameLst>
                                      </p:cBhvr>
                                      <p:to>
                                        <p:strVal val="visible"/>
                                      </p:to>
                                    </p:set>
                                    <p:animEffect transition="in" filter="wipe(left)">
                                      <p:cBhvr>
                                        <p:cTn id="10" dur="500"/>
                                        <p:tgtEl>
                                          <p:spTgt spid="9934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914400"/>
          </a:xfrm>
        </p:spPr>
        <p:txBody>
          <a:bodyPr/>
          <a:lstStyle/>
          <a:p>
            <a:pPr eaLnBrk="1" hangingPunct="1"/>
            <a:r>
              <a:rPr lang="en-US" smtClean="0">
                <a:solidFill>
                  <a:schemeClr val="tx1"/>
                </a:solidFill>
                <a:latin typeface="Arial" charset="0"/>
                <a:ea typeface="ＭＳ Ｐゴシック"/>
                <a:cs typeface="Arial" charset="0"/>
              </a:rPr>
              <a:t>What is the “Master and Slave” concept?</a:t>
            </a:r>
          </a:p>
        </p:txBody>
      </p:sp>
      <p:pic>
        <p:nvPicPr>
          <p:cNvPr id="28674" name="Picture 4" descr="Client Server_Master Slave_Scheme.JPG"/>
          <p:cNvPicPr>
            <a:picLocks noChangeAspect="1"/>
          </p:cNvPicPr>
          <p:nvPr/>
        </p:nvPicPr>
        <p:blipFill>
          <a:blip r:embed="rId2" cstate="print"/>
          <a:srcRect/>
          <a:stretch>
            <a:fillRect/>
          </a:stretch>
        </p:blipFill>
        <p:spPr bwMode="auto">
          <a:xfrm>
            <a:off x="990600" y="3048000"/>
            <a:ext cx="7283450" cy="2895600"/>
          </a:xfrm>
          <a:prstGeom prst="rect">
            <a:avLst/>
          </a:prstGeom>
          <a:noFill/>
          <a:ln w="9525">
            <a:noFill/>
            <a:miter lim="800000"/>
            <a:headEnd/>
            <a:tailEnd/>
          </a:ln>
        </p:spPr>
      </p:pic>
      <p:pic>
        <p:nvPicPr>
          <p:cNvPr id="28675" name="Content Placeholder 6" descr="KISSDIA_2.jpg"/>
          <p:cNvPicPr>
            <a:picLocks noGrp="1" noChangeAspect="1"/>
          </p:cNvPicPr>
          <p:nvPr>
            <p:ph idx="1"/>
          </p:nvPr>
        </p:nvPicPr>
        <p:blipFill>
          <a:blip r:embed="rId3" cstate="print"/>
          <a:srcRect/>
          <a:stretch>
            <a:fillRect/>
          </a:stretch>
        </p:blipFill>
        <p:spPr>
          <a:xfrm>
            <a:off x="1752600" y="838200"/>
            <a:ext cx="4800600" cy="164623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914400"/>
          </a:xfrm>
        </p:spPr>
        <p:txBody>
          <a:bodyPr/>
          <a:lstStyle/>
          <a:p>
            <a:pPr eaLnBrk="1" hangingPunct="1"/>
            <a:r>
              <a:rPr lang="en-US" smtClean="0">
                <a:solidFill>
                  <a:schemeClr val="tx1"/>
                </a:solidFill>
                <a:latin typeface="Arial" charset="0"/>
                <a:ea typeface="ＭＳ Ｐゴシック"/>
                <a:cs typeface="Arial" charset="0"/>
              </a:rPr>
              <a:t>What is the “Master and Slave” concept?</a:t>
            </a:r>
          </a:p>
        </p:txBody>
      </p:sp>
      <p:pic>
        <p:nvPicPr>
          <p:cNvPr id="29698" name="Picture 4" descr="Basic MBPoll w 10 datareg_hex.JPG"/>
          <p:cNvPicPr>
            <a:picLocks noChangeAspect="1"/>
          </p:cNvPicPr>
          <p:nvPr/>
        </p:nvPicPr>
        <p:blipFill>
          <a:blip r:embed="rId2" cstate="print"/>
          <a:srcRect/>
          <a:stretch>
            <a:fillRect/>
          </a:stretch>
        </p:blipFill>
        <p:spPr bwMode="auto">
          <a:xfrm>
            <a:off x="609600" y="2667000"/>
            <a:ext cx="2949575" cy="3733800"/>
          </a:xfrm>
          <a:prstGeom prst="rect">
            <a:avLst/>
          </a:prstGeom>
          <a:noFill/>
          <a:ln w="9525">
            <a:noFill/>
            <a:miter lim="800000"/>
            <a:headEnd/>
            <a:tailEnd/>
          </a:ln>
        </p:spPr>
      </p:pic>
      <p:pic>
        <p:nvPicPr>
          <p:cNvPr id="29699" name="Picture 5" descr="Basic MBSlave w 10 datareg_hex.JPG"/>
          <p:cNvPicPr>
            <a:picLocks noChangeAspect="1"/>
          </p:cNvPicPr>
          <p:nvPr/>
        </p:nvPicPr>
        <p:blipFill>
          <a:blip r:embed="rId3" cstate="print"/>
          <a:srcRect/>
          <a:stretch>
            <a:fillRect/>
          </a:stretch>
        </p:blipFill>
        <p:spPr bwMode="auto">
          <a:xfrm>
            <a:off x="5410200" y="2819400"/>
            <a:ext cx="2071688" cy="3476625"/>
          </a:xfrm>
          <a:prstGeom prst="rect">
            <a:avLst/>
          </a:prstGeom>
          <a:noFill/>
          <a:ln w="9525">
            <a:noFill/>
            <a:miter lim="800000"/>
            <a:headEnd/>
            <a:tailEnd/>
          </a:ln>
        </p:spPr>
      </p:pic>
      <p:sp>
        <p:nvSpPr>
          <p:cNvPr id="11" name="Right Arrow 10"/>
          <p:cNvSpPr/>
          <p:nvPr/>
        </p:nvSpPr>
        <p:spPr>
          <a:xfrm>
            <a:off x="3657600" y="4495800"/>
            <a:ext cx="1676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rot="10800000">
            <a:off x="3657600" y="4800600"/>
            <a:ext cx="1676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just" fontAlgn="auto">
              <a:spcBef>
                <a:spcPts val="0"/>
              </a:spcBef>
              <a:spcAft>
                <a:spcPts val="0"/>
              </a:spcAft>
              <a:defRPr/>
            </a:pPr>
            <a:endParaRPr lang="en-US" dirty="0"/>
          </a:p>
        </p:txBody>
      </p:sp>
      <p:sp>
        <p:nvSpPr>
          <p:cNvPr id="29702" name="TextBox 12"/>
          <p:cNvSpPr txBox="1">
            <a:spLocks noChangeArrowheads="1"/>
          </p:cNvSpPr>
          <p:nvPr/>
        </p:nvSpPr>
        <p:spPr bwMode="auto">
          <a:xfrm>
            <a:off x="4038600" y="4191000"/>
            <a:ext cx="990600" cy="369888"/>
          </a:xfrm>
          <a:prstGeom prst="rect">
            <a:avLst/>
          </a:prstGeom>
          <a:noFill/>
          <a:ln w="9525">
            <a:noFill/>
            <a:miter lim="800000"/>
            <a:headEnd/>
            <a:tailEnd/>
          </a:ln>
        </p:spPr>
        <p:txBody>
          <a:bodyPr>
            <a:spAutoFit/>
          </a:bodyPr>
          <a:lstStyle/>
          <a:p>
            <a:r>
              <a:rPr lang="en-US">
                <a:latin typeface="Calibri" pitchFamily="34" charset="0"/>
              </a:rPr>
              <a:t>Request</a:t>
            </a:r>
          </a:p>
        </p:txBody>
      </p:sp>
      <p:sp>
        <p:nvSpPr>
          <p:cNvPr id="29703" name="TextBox 13"/>
          <p:cNvSpPr txBox="1">
            <a:spLocks noChangeArrowheads="1"/>
          </p:cNvSpPr>
          <p:nvPr/>
        </p:nvSpPr>
        <p:spPr bwMode="auto">
          <a:xfrm>
            <a:off x="3962400" y="4953000"/>
            <a:ext cx="1143000" cy="369888"/>
          </a:xfrm>
          <a:prstGeom prst="rect">
            <a:avLst/>
          </a:prstGeom>
          <a:noFill/>
          <a:ln w="9525">
            <a:noFill/>
            <a:miter lim="800000"/>
            <a:headEnd/>
            <a:tailEnd/>
          </a:ln>
        </p:spPr>
        <p:txBody>
          <a:bodyPr>
            <a:spAutoFit/>
          </a:bodyPr>
          <a:lstStyle/>
          <a:p>
            <a:r>
              <a:rPr lang="en-US">
                <a:latin typeface="Calibri" pitchFamily="34" charset="0"/>
              </a:rPr>
              <a:t>Response</a:t>
            </a:r>
          </a:p>
        </p:txBody>
      </p:sp>
      <p:sp>
        <p:nvSpPr>
          <p:cNvPr id="29704" name="TextBox 14"/>
          <p:cNvSpPr txBox="1">
            <a:spLocks noChangeArrowheads="1"/>
          </p:cNvSpPr>
          <p:nvPr/>
        </p:nvSpPr>
        <p:spPr bwMode="auto">
          <a:xfrm>
            <a:off x="5867400" y="2590800"/>
            <a:ext cx="1676400" cy="276225"/>
          </a:xfrm>
          <a:prstGeom prst="rect">
            <a:avLst/>
          </a:prstGeom>
          <a:noFill/>
          <a:ln w="9525">
            <a:noFill/>
            <a:miter lim="800000"/>
            <a:headEnd/>
            <a:tailEnd/>
          </a:ln>
        </p:spPr>
        <p:txBody>
          <a:bodyPr>
            <a:spAutoFit/>
          </a:bodyPr>
          <a:lstStyle/>
          <a:p>
            <a:r>
              <a:rPr lang="en-US" sz="1200" i="1">
                <a:latin typeface="Calibri" pitchFamily="34" charset="0"/>
              </a:rPr>
              <a:t>Slave Simulator</a:t>
            </a:r>
          </a:p>
        </p:txBody>
      </p:sp>
      <p:sp>
        <p:nvSpPr>
          <p:cNvPr id="29705" name="TextBox 17"/>
          <p:cNvSpPr txBox="1">
            <a:spLocks noChangeArrowheads="1"/>
          </p:cNvSpPr>
          <p:nvPr/>
        </p:nvSpPr>
        <p:spPr bwMode="auto">
          <a:xfrm>
            <a:off x="1371600" y="2438400"/>
            <a:ext cx="1676400" cy="276225"/>
          </a:xfrm>
          <a:prstGeom prst="rect">
            <a:avLst/>
          </a:prstGeom>
          <a:noFill/>
          <a:ln w="9525">
            <a:noFill/>
            <a:miter lim="800000"/>
            <a:headEnd/>
            <a:tailEnd/>
          </a:ln>
        </p:spPr>
        <p:txBody>
          <a:bodyPr>
            <a:spAutoFit/>
          </a:bodyPr>
          <a:lstStyle/>
          <a:p>
            <a:r>
              <a:rPr lang="en-US" sz="1200" i="1">
                <a:latin typeface="Calibri" pitchFamily="34" charset="0"/>
              </a:rPr>
              <a:t>Master Simulator</a:t>
            </a:r>
          </a:p>
        </p:txBody>
      </p:sp>
      <p:pic>
        <p:nvPicPr>
          <p:cNvPr id="29706" name="Content Placeholder 6" descr="KISSDIA_2.jpg"/>
          <p:cNvPicPr>
            <a:picLocks noGrp="1" noChangeAspect="1"/>
          </p:cNvPicPr>
          <p:nvPr>
            <p:ph idx="1"/>
          </p:nvPr>
        </p:nvPicPr>
        <p:blipFill>
          <a:blip r:embed="rId4" cstate="print"/>
          <a:srcRect/>
          <a:stretch>
            <a:fillRect/>
          </a:stretch>
        </p:blipFill>
        <p:spPr>
          <a:xfrm>
            <a:off x="1752600" y="838200"/>
            <a:ext cx="4800600" cy="164623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914400"/>
          </a:xfrm>
        </p:spPr>
        <p:txBody>
          <a:bodyPr/>
          <a:lstStyle/>
          <a:p>
            <a:pPr eaLnBrk="1" hangingPunct="1"/>
            <a:r>
              <a:rPr lang="en-US" smtClean="0">
                <a:solidFill>
                  <a:schemeClr val="tx1"/>
                </a:solidFill>
                <a:latin typeface="Arial" charset="0"/>
                <a:ea typeface="ＭＳ Ｐゴシック"/>
                <a:cs typeface="Arial" charset="0"/>
              </a:rPr>
              <a:t>What is the “Master and Slave” concept?</a:t>
            </a:r>
          </a:p>
        </p:txBody>
      </p:sp>
      <p:pic>
        <p:nvPicPr>
          <p:cNvPr id="30722" name="Picture 4" descr="Basic MBPoll w 10 datareg_hex.JPG"/>
          <p:cNvPicPr>
            <a:picLocks noChangeAspect="1"/>
          </p:cNvPicPr>
          <p:nvPr/>
        </p:nvPicPr>
        <p:blipFill>
          <a:blip r:embed="rId2" cstate="print"/>
          <a:srcRect/>
          <a:stretch>
            <a:fillRect/>
          </a:stretch>
        </p:blipFill>
        <p:spPr bwMode="auto">
          <a:xfrm>
            <a:off x="609600" y="2667000"/>
            <a:ext cx="2949575" cy="3733800"/>
          </a:xfrm>
          <a:prstGeom prst="rect">
            <a:avLst/>
          </a:prstGeom>
          <a:noFill/>
          <a:ln w="9525">
            <a:noFill/>
            <a:miter lim="800000"/>
            <a:headEnd/>
            <a:tailEnd/>
          </a:ln>
        </p:spPr>
      </p:pic>
      <p:pic>
        <p:nvPicPr>
          <p:cNvPr id="30723" name="Picture 5" descr="Basic MBSlave w 10 datareg_hex.JPG"/>
          <p:cNvPicPr>
            <a:picLocks noChangeAspect="1"/>
          </p:cNvPicPr>
          <p:nvPr/>
        </p:nvPicPr>
        <p:blipFill>
          <a:blip r:embed="rId3" cstate="print"/>
          <a:srcRect/>
          <a:stretch>
            <a:fillRect/>
          </a:stretch>
        </p:blipFill>
        <p:spPr bwMode="auto">
          <a:xfrm>
            <a:off x="5410200" y="2819400"/>
            <a:ext cx="2071688" cy="3476625"/>
          </a:xfrm>
          <a:prstGeom prst="rect">
            <a:avLst/>
          </a:prstGeom>
          <a:noFill/>
          <a:ln w="9525">
            <a:noFill/>
            <a:miter lim="800000"/>
            <a:headEnd/>
            <a:tailEnd/>
          </a:ln>
        </p:spPr>
      </p:pic>
      <p:sp>
        <p:nvSpPr>
          <p:cNvPr id="11" name="Right Arrow 10"/>
          <p:cNvSpPr/>
          <p:nvPr/>
        </p:nvSpPr>
        <p:spPr>
          <a:xfrm>
            <a:off x="3657600" y="4495800"/>
            <a:ext cx="1676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rot="10800000">
            <a:off x="3657600" y="4800600"/>
            <a:ext cx="1676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just" fontAlgn="auto">
              <a:spcBef>
                <a:spcPts val="0"/>
              </a:spcBef>
              <a:spcAft>
                <a:spcPts val="0"/>
              </a:spcAft>
              <a:defRPr/>
            </a:pPr>
            <a:endParaRPr lang="en-US" dirty="0"/>
          </a:p>
        </p:txBody>
      </p:sp>
      <p:sp>
        <p:nvSpPr>
          <p:cNvPr id="30726" name="TextBox 12"/>
          <p:cNvSpPr txBox="1">
            <a:spLocks noChangeArrowheads="1"/>
          </p:cNvSpPr>
          <p:nvPr/>
        </p:nvSpPr>
        <p:spPr bwMode="auto">
          <a:xfrm>
            <a:off x="4038600" y="4191000"/>
            <a:ext cx="990600" cy="369888"/>
          </a:xfrm>
          <a:prstGeom prst="rect">
            <a:avLst/>
          </a:prstGeom>
          <a:noFill/>
          <a:ln w="9525">
            <a:noFill/>
            <a:miter lim="800000"/>
            <a:headEnd/>
            <a:tailEnd/>
          </a:ln>
        </p:spPr>
        <p:txBody>
          <a:bodyPr>
            <a:spAutoFit/>
          </a:bodyPr>
          <a:lstStyle/>
          <a:p>
            <a:r>
              <a:rPr lang="en-US">
                <a:latin typeface="Calibri" pitchFamily="34" charset="0"/>
              </a:rPr>
              <a:t>Request</a:t>
            </a:r>
          </a:p>
        </p:txBody>
      </p:sp>
      <p:sp>
        <p:nvSpPr>
          <p:cNvPr id="30727" name="TextBox 13"/>
          <p:cNvSpPr txBox="1">
            <a:spLocks noChangeArrowheads="1"/>
          </p:cNvSpPr>
          <p:nvPr/>
        </p:nvSpPr>
        <p:spPr bwMode="auto">
          <a:xfrm>
            <a:off x="3962400" y="4953000"/>
            <a:ext cx="1143000" cy="369888"/>
          </a:xfrm>
          <a:prstGeom prst="rect">
            <a:avLst/>
          </a:prstGeom>
          <a:noFill/>
          <a:ln w="9525">
            <a:noFill/>
            <a:miter lim="800000"/>
            <a:headEnd/>
            <a:tailEnd/>
          </a:ln>
        </p:spPr>
        <p:txBody>
          <a:bodyPr>
            <a:spAutoFit/>
          </a:bodyPr>
          <a:lstStyle/>
          <a:p>
            <a:r>
              <a:rPr lang="en-US">
                <a:latin typeface="Calibri" pitchFamily="34" charset="0"/>
              </a:rPr>
              <a:t>Response</a:t>
            </a:r>
          </a:p>
        </p:txBody>
      </p:sp>
      <p:sp>
        <p:nvSpPr>
          <p:cNvPr id="30728" name="TextBox 14"/>
          <p:cNvSpPr txBox="1">
            <a:spLocks noChangeArrowheads="1"/>
          </p:cNvSpPr>
          <p:nvPr/>
        </p:nvSpPr>
        <p:spPr bwMode="auto">
          <a:xfrm>
            <a:off x="5867400" y="2590800"/>
            <a:ext cx="1676400" cy="276225"/>
          </a:xfrm>
          <a:prstGeom prst="rect">
            <a:avLst/>
          </a:prstGeom>
          <a:noFill/>
          <a:ln w="9525">
            <a:noFill/>
            <a:miter lim="800000"/>
            <a:headEnd/>
            <a:tailEnd/>
          </a:ln>
        </p:spPr>
        <p:txBody>
          <a:bodyPr>
            <a:spAutoFit/>
          </a:bodyPr>
          <a:lstStyle/>
          <a:p>
            <a:r>
              <a:rPr lang="en-US" sz="1200" i="1">
                <a:latin typeface="Calibri" pitchFamily="34" charset="0"/>
              </a:rPr>
              <a:t>Slave Simulator</a:t>
            </a:r>
          </a:p>
        </p:txBody>
      </p:sp>
      <p:sp>
        <p:nvSpPr>
          <p:cNvPr id="30729" name="TextBox 17"/>
          <p:cNvSpPr txBox="1">
            <a:spLocks noChangeArrowheads="1"/>
          </p:cNvSpPr>
          <p:nvPr/>
        </p:nvSpPr>
        <p:spPr bwMode="auto">
          <a:xfrm>
            <a:off x="1371600" y="2438400"/>
            <a:ext cx="1676400" cy="276225"/>
          </a:xfrm>
          <a:prstGeom prst="rect">
            <a:avLst/>
          </a:prstGeom>
          <a:noFill/>
          <a:ln w="9525">
            <a:noFill/>
            <a:miter lim="800000"/>
            <a:headEnd/>
            <a:tailEnd/>
          </a:ln>
        </p:spPr>
        <p:txBody>
          <a:bodyPr>
            <a:spAutoFit/>
          </a:bodyPr>
          <a:lstStyle/>
          <a:p>
            <a:r>
              <a:rPr lang="en-US" sz="1200" i="1">
                <a:latin typeface="Calibri" pitchFamily="34" charset="0"/>
              </a:rPr>
              <a:t>Master Simulator</a:t>
            </a:r>
          </a:p>
        </p:txBody>
      </p:sp>
      <p:sp>
        <p:nvSpPr>
          <p:cNvPr id="30730" name="TextBox 22"/>
          <p:cNvSpPr txBox="1">
            <a:spLocks noChangeArrowheads="1"/>
          </p:cNvSpPr>
          <p:nvPr/>
        </p:nvSpPr>
        <p:spPr bwMode="auto">
          <a:xfrm>
            <a:off x="1752600" y="838200"/>
            <a:ext cx="4876800" cy="369888"/>
          </a:xfrm>
          <a:prstGeom prst="rect">
            <a:avLst/>
          </a:prstGeom>
          <a:noFill/>
          <a:ln w="9525">
            <a:noFill/>
            <a:miter lim="800000"/>
            <a:headEnd/>
            <a:tailEnd/>
          </a:ln>
        </p:spPr>
        <p:txBody>
          <a:bodyPr>
            <a:spAutoFit/>
          </a:bodyPr>
          <a:lstStyle/>
          <a:p>
            <a:r>
              <a:rPr lang="en-US" u="sng">
                <a:latin typeface="Calibri" pitchFamily="34" charset="0"/>
              </a:rPr>
              <a:t>Excerpt from the DeviceMaster ® UP Serial Logs</a:t>
            </a:r>
          </a:p>
        </p:txBody>
      </p:sp>
      <p:pic>
        <p:nvPicPr>
          <p:cNvPr id="30731" name="Picture 7"/>
          <p:cNvPicPr>
            <a:picLocks noChangeAspect="1" noChangeArrowheads="1"/>
          </p:cNvPicPr>
          <p:nvPr/>
        </p:nvPicPr>
        <p:blipFill>
          <a:blip r:embed="rId4" cstate="print"/>
          <a:srcRect/>
          <a:stretch>
            <a:fillRect/>
          </a:stretch>
        </p:blipFill>
        <p:spPr bwMode="auto">
          <a:xfrm>
            <a:off x="304800" y="1371600"/>
            <a:ext cx="8440738" cy="1066800"/>
          </a:xfrm>
          <a:prstGeom prst="rect">
            <a:avLst/>
          </a:prstGeom>
          <a:noFill/>
          <a:ln w="9525">
            <a:noFill/>
            <a:miter lim="800000"/>
            <a:headEnd/>
            <a:tailEnd/>
          </a:ln>
        </p:spPr>
      </p:pic>
      <p:sp>
        <p:nvSpPr>
          <p:cNvPr id="30" name="TextBox 29"/>
          <p:cNvSpPr txBox="1">
            <a:spLocks noChangeArrowheads="1"/>
          </p:cNvSpPr>
          <p:nvPr/>
        </p:nvSpPr>
        <p:spPr bwMode="auto">
          <a:xfrm>
            <a:off x="7620000" y="1066800"/>
            <a:ext cx="990600" cy="369888"/>
          </a:xfrm>
          <a:prstGeom prst="rect">
            <a:avLst/>
          </a:prstGeom>
          <a:noFill/>
          <a:ln w="9525">
            <a:noFill/>
            <a:miter lim="800000"/>
            <a:headEnd/>
            <a:tailEnd/>
          </a:ln>
        </p:spPr>
        <p:txBody>
          <a:bodyPr>
            <a:spAutoFit/>
          </a:bodyPr>
          <a:lstStyle/>
          <a:p>
            <a:r>
              <a:rPr lang="en-US">
                <a:latin typeface="Calibri" pitchFamily="34" charset="0"/>
              </a:rPr>
              <a:t>Request</a:t>
            </a:r>
          </a:p>
        </p:txBody>
      </p:sp>
      <p:sp>
        <p:nvSpPr>
          <p:cNvPr id="31" name="TextBox 30"/>
          <p:cNvSpPr txBox="1">
            <a:spLocks noChangeArrowheads="1"/>
          </p:cNvSpPr>
          <p:nvPr/>
        </p:nvSpPr>
        <p:spPr bwMode="auto">
          <a:xfrm>
            <a:off x="7620000" y="2438400"/>
            <a:ext cx="1143000" cy="369888"/>
          </a:xfrm>
          <a:prstGeom prst="rect">
            <a:avLst/>
          </a:prstGeom>
          <a:noFill/>
          <a:ln w="9525">
            <a:noFill/>
            <a:miter lim="800000"/>
            <a:headEnd/>
            <a:tailEnd/>
          </a:ln>
        </p:spPr>
        <p:txBody>
          <a:bodyPr>
            <a:spAutoFit/>
          </a:bodyPr>
          <a:lstStyle/>
          <a:p>
            <a:r>
              <a:rPr lang="en-US">
                <a:latin typeface="Calibri" pitchFamily="34" charset="0"/>
              </a:rPr>
              <a:t>Response</a:t>
            </a:r>
          </a:p>
        </p:txBody>
      </p:sp>
      <p:cxnSp>
        <p:nvCxnSpPr>
          <p:cNvPr id="33" name="Straight Arrow Connector 32"/>
          <p:cNvCxnSpPr>
            <a:stCxn id="30" idx="1"/>
          </p:cNvCxnSpPr>
          <p:nvPr/>
        </p:nvCxnSpPr>
        <p:spPr>
          <a:xfrm rot="10800000" flipV="1">
            <a:off x="7086600" y="1250950"/>
            <a:ext cx="533400" cy="196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a:off x="7086600" y="2362200"/>
            <a:ext cx="533400" cy="260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additive="base">
                                        <p:cTn id="1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endCondLst>
                                    <p:cond evt="onNext" delay="0">
                                      <p:tgtEl>
                                        <p:sldTgt/>
                                      </p:tgtEl>
                                    </p:cond>
                                  </p:endCondLst>
                                  <p:childTnLst>
                                    <p:set>
                                      <p:cBhvr override="childStyle">
                                        <p:cTn id="24" dur="indefinite"/>
                                        <p:tgtEl>
                                          <p:spTgt spid="30">
                                            <p:txEl>
                                              <p:pRg st="0" end="0"/>
                                            </p:txEl>
                                          </p:spTgt>
                                        </p:tgtEl>
                                        <p:attrNameLst>
                                          <p:attrName>style.fontStyle</p:attrName>
                                        </p:attrNameLst>
                                      </p:cBhvr>
                                      <p:to>
                                        <p:strVal val="normal"/>
                                      </p:to>
                                    </p:set>
                                    <p:set>
                                      <p:cBhvr override="childStyle">
                                        <p:cTn id="25" dur="indefinite"/>
                                        <p:tgtEl>
                                          <p:spTgt spid="30">
                                            <p:txEl>
                                              <p:pRg st="0" end="0"/>
                                            </p:txEl>
                                          </p:spTgt>
                                        </p:tgtEl>
                                        <p:attrNameLst>
                                          <p:attrName>style.fontWeight</p:attrName>
                                        </p:attrNameLst>
                                      </p:cBhvr>
                                      <p:to>
                                        <p:strVal val="bold"/>
                                      </p:to>
                                    </p:set>
                                    <p:set>
                                      <p:cBhvr override="childStyle">
                                        <p:cTn id="26" dur="indefinite"/>
                                        <p:tgtEl>
                                          <p:spTgt spid="30">
                                            <p:txEl>
                                              <p:pRg st="0" end="0"/>
                                            </p:txEl>
                                          </p:spTgt>
                                        </p:tgtEl>
                                        <p:attrNameLst>
                                          <p:attrName>style.textDecorationUnderline</p:attrName>
                                        </p:attrNameLst>
                                      </p:cBhvr>
                                      <p:to>
                                        <p:strVal val="false"/>
                                      </p:to>
                                    </p:set>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endCondLst>
                                    <p:cond evt="onNext" delay="0">
                                      <p:tgtEl>
                                        <p:sldTgt/>
                                      </p:tgtEl>
                                    </p:cond>
                                  </p:endCondLst>
                                  <p:childTnLst>
                                    <p:set>
                                      <p:cBhvr override="childStyle">
                                        <p:cTn id="30" dur="indefinite"/>
                                        <p:tgtEl>
                                          <p:spTgt spid="31">
                                            <p:txEl>
                                              <p:pRg st="0" end="0"/>
                                            </p:txEl>
                                          </p:spTgt>
                                        </p:tgtEl>
                                        <p:attrNameLst>
                                          <p:attrName>style.fontStyle</p:attrName>
                                        </p:attrNameLst>
                                      </p:cBhvr>
                                      <p:to>
                                        <p:strVal val="normal"/>
                                      </p:to>
                                    </p:set>
                                    <p:set>
                                      <p:cBhvr override="childStyle">
                                        <p:cTn id="31" dur="indefinite"/>
                                        <p:tgtEl>
                                          <p:spTgt spid="31">
                                            <p:txEl>
                                              <p:pRg st="0" end="0"/>
                                            </p:txEl>
                                          </p:spTgt>
                                        </p:tgtEl>
                                        <p:attrNameLst>
                                          <p:attrName>style.fontWeight</p:attrName>
                                        </p:attrNameLst>
                                      </p:cBhvr>
                                      <p:to>
                                        <p:strVal val="bold"/>
                                      </p:to>
                                    </p:set>
                                    <p:set>
                                      <p:cBhvr override="childStyle">
                                        <p:cTn id="32" dur="indefinite"/>
                                        <p:tgtEl>
                                          <p:spTgt spid="3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1"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914400"/>
          </a:xfrm>
        </p:spPr>
        <p:txBody>
          <a:bodyPr/>
          <a:lstStyle/>
          <a:p>
            <a:pPr eaLnBrk="1" hangingPunct="1"/>
            <a:r>
              <a:rPr lang="en-US" smtClean="0">
                <a:solidFill>
                  <a:schemeClr val="tx1"/>
                </a:solidFill>
                <a:latin typeface="Arial" charset="0"/>
                <a:ea typeface="ＭＳ Ｐゴシック"/>
                <a:cs typeface="Arial" charset="0"/>
              </a:rPr>
              <a:t>What is the “Master and Slave” concept?</a:t>
            </a:r>
          </a:p>
        </p:txBody>
      </p:sp>
      <p:sp>
        <p:nvSpPr>
          <p:cNvPr id="31746" name="TextBox 4"/>
          <p:cNvSpPr txBox="1">
            <a:spLocks noChangeArrowheads="1"/>
          </p:cNvSpPr>
          <p:nvPr/>
        </p:nvSpPr>
        <p:spPr bwMode="auto">
          <a:xfrm>
            <a:off x="304800" y="4876800"/>
            <a:ext cx="8534400" cy="1200150"/>
          </a:xfrm>
          <a:prstGeom prst="rect">
            <a:avLst/>
          </a:prstGeom>
          <a:noFill/>
          <a:ln w="9525">
            <a:noFill/>
            <a:miter lim="800000"/>
            <a:headEnd/>
            <a:tailEnd/>
          </a:ln>
        </p:spPr>
        <p:txBody>
          <a:bodyPr>
            <a:spAutoFit/>
          </a:bodyPr>
          <a:lstStyle/>
          <a:p>
            <a:r>
              <a:rPr lang="en-US"/>
              <a:t>This could be considered a “classic” older installation that does not benefit from modern Modbus capabilities.  PC must handle serial Modbus RTU, user must purchase an adapter, and all wiring connections pictured above are hardwired.  </a:t>
            </a:r>
            <a:r>
              <a:rPr lang="en-US" b="1"/>
              <a:t>All</a:t>
            </a:r>
            <a:r>
              <a:rPr lang="en-US"/>
              <a:t> </a:t>
            </a:r>
            <a:r>
              <a:rPr lang="en-US" b="1"/>
              <a:t>devices</a:t>
            </a:r>
            <a:r>
              <a:rPr lang="en-US"/>
              <a:t> understand traditional </a:t>
            </a:r>
            <a:r>
              <a:rPr lang="en-US" b="1"/>
              <a:t>MB RTU </a:t>
            </a:r>
            <a:r>
              <a:rPr lang="en-US"/>
              <a:t>signals only.  Distances are limited.</a:t>
            </a:r>
          </a:p>
        </p:txBody>
      </p:sp>
      <p:pic>
        <p:nvPicPr>
          <p:cNvPr id="31747" name="Picture 5" descr="KISSDIA_3_RS485 multidrop_UDC3000 and UMC800s.jpg"/>
          <p:cNvPicPr>
            <a:picLocks noChangeAspect="1"/>
          </p:cNvPicPr>
          <p:nvPr/>
        </p:nvPicPr>
        <p:blipFill>
          <a:blip r:embed="rId2" cstate="print"/>
          <a:srcRect/>
          <a:stretch>
            <a:fillRect/>
          </a:stretch>
        </p:blipFill>
        <p:spPr bwMode="auto">
          <a:xfrm>
            <a:off x="304800" y="1143000"/>
            <a:ext cx="8377238" cy="289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914400"/>
          </a:xfrm>
        </p:spPr>
        <p:txBody>
          <a:bodyPr/>
          <a:lstStyle/>
          <a:p>
            <a:pPr eaLnBrk="1" hangingPunct="1"/>
            <a:r>
              <a:rPr lang="en-US" smtClean="0">
                <a:solidFill>
                  <a:schemeClr val="tx1"/>
                </a:solidFill>
                <a:latin typeface="Arial" charset="0"/>
                <a:ea typeface="ＭＳ Ｐゴシック"/>
                <a:cs typeface="Arial" charset="0"/>
              </a:rPr>
              <a:t>What is the “Master and Slave” concept?</a:t>
            </a:r>
          </a:p>
        </p:txBody>
      </p:sp>
      <p:sp>
        <p:nvSpPr>
          <p:cNvPr id="32770" name="TextBox 4"/>
          <p:cNvSpPr txBox="1">
            <a:spLocks noChangeArrowheads="1"/>
          </p:cNvSpPr>
          <p:nvPr/>
        </p:nvSpPr>
        <p:spPr bwMode="auto">
          <a:xfrm>
            <a:off x="304800" y="4876800"/>
            <a:ext cx="8534400" cy="1200150"/>
          </a:xfrm>
          <a:prstGeom prst="rect">
            <a:avLst/>
          </a:prstGeom>
          <a:noFill/>
          <a:ln w="9525">
            <a:noFill/>
            <a:miter lim="800000"/>
            <a:headEnd/>
            <a:tailEnd/>
          </a:ln>
        </p:spPr>
        <p:txBody>
          <a:bodyPr>
            <a:spAutoFit/>
          </a:bodyPr>
          <a:lstStyle/>
          <a:p>
            <a:r>
              <a:rPr lang="en-US"/>
              <a:t>This could be considered a “classic” older installation that does not benefit from modern Modbus capabilities.  PC must handle serial Modbus RTU, user must purchase an adapter, and all wiring connections pictured above are hardwired.  All devices understand traditional MB RTU signals only.  Distances are limited.</a:t>
            </a:r>
          </a:p>
        </p:txBody>
      </p:sp>
      <p:pic>
        <p:nvPicPr>
          <p:cNvPr id="32771" name="Picture 6" descr="KISSDIA_3.jpg"/>
          <p:cNvPicPr>
            <a:picLocks noChangeAspect="1"/>
          </p:cNvPicPr>
          <p:nvPr/>
        </p:nvPicPr>
        <p:blipFill>
          <a:blip r:embed="rId2" cstate="print"/>
          <a:srcRect/>
          <a:stretch>
            <a:fillRect/>
          </a:stretch>
        </p:blipFill>
        <p:spPr bwMode="auto">
          <a:xfrm>
            <a:off x="457200" y="1676400"/>
            <a:ext cx="803116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04800" y="152400"/>
            <a:ext cx="8534400" cy="609600"/>
          </a:xfrm>
        </p:spPr>
        <p:txBody>
          <a:bodyPr/>
          <a:lstStyle/>
          <a:p>
            <a:pPr eaLnBrk="1" hangingPunct="1"/>
            <a:r>
              <a:rPr lang="en-US" smtClean="0">
                <a:solidFill>
                  <a:schemeClr val="tx1"/>
                </a:solidFill>
                <a:latin typeface="Arial" charset="0"/>
                <a:ea typeface="ＭＳ Ｐゴシック"/>
                <a:cs typeface="Arial" charset="0"/>
              </a:rPr>
              <a:t>What are some important types of Modbus?</a:t>
            </a:r>
          </a:p>
        </p:txBody>
      </p:sp>
      <p:sp>
        <p:nvSpPr>
          <p:cNvPr id="6" name="Rectangle 5"/>
          <p:cNvSpPr/>
          <p:nvPr/>
        </p:nvSpPr>
        <p:spPr>
          <a:xfrm>
            <a:off x="381000" y="685800"/>
            <a:ext cx="8077200" cy="769938"/>
          </a:xfrm>
          <a:prstGeom prst="rect">
            <a:avLst/>
          </a:prstGeom>
        </p:spPr>
        <p:txBody>
          <a:bodyPr>
            <a:spAutoFit/>
          </a:bodyPr>
          <a:lstStyle/>
          <a:p>
            <a:pPr>
              <a:defRPr/>
            </a:pPr>
            <a:r>
              <a:rPr lang="en-US" sz="1600" b="1" dirty="0" err="1">
                <a:latin typeface="+mn-lt"/>
              </a:rPr>
              <a:t>Modbus</a:t>
            </a:r>
            <a:r>
              <a:rPr lang="en-US" sz="1600" b="1" dirty="0">
                <a:latin typeface="+mn-lt"/>
              </a:rPr>
              <a:t> RTU</a:t>
            </a:r>
            <a:r>
              <a:rPr lang="en-US" sz="2000" b="1" dirty="0">
                <a:latin typeface="Arial" pitchFamily="34" charset="0"/>
              </a:rPr>
              <a:t> </a:t>
            </a:r>
          </a:p>
          <a:p>
            <a:pPr>
              <a:defRPr/>
            </a:pPr>
            <a:r>
              <a:rPr lang="en-US" sz="1200" dirty="0" err="1">
                <a:latin typeface="+mn-lt"/>
              </a:rPr>
              <a:t>Modbus</a:t>
            </a:r>
            <a:r>
              <a:rPr lang="en-US" sz="1200" dirty="0">
                <a:latin typeface="+mn-lt"/>
              </a:rPr>
              <a:t> RTU is native </a:t>
            </a:r>
            <a:r>
              <a:rPr lang="en-US" sz="1200" dirty="0" err="1">
                <a:latin typeface="+mn-lt"/>
              </a:rPr>
              <a:t>Modbus</a:t>
            </a:r>
            <a:r>
              <a:rPr lang="en-US" sz="1200" dirty="0">
                <a:latin typeface="+mn-lt"/>
              </a:rPr>
              <a:t> in hexadecimal format.  These are the base </a:t>
            </a:r>
            <a:r>
              <a:rPr lang="en-US" sz="1200" dirty="0" err="1">
                <a:latin typeface="+mn-lt"/>
              </a:rPr>
              <a:t>Modbus</a:t>
            </a:r>
            <a:r>
              <a:rPr lang="en-US" sz="1200" dirty="0">
                <a:latin typeface="+mn-lt"/>
              </a:rPr>
              <a:t> messages that contain simple read and write requests.  The format is as follows:</a:t>
            </a:r>
          </a:p>
        </p:txBody>
      </p:sp>
      <p:sp>
        <p:nvSpPr>
          <p:cNvPr id="9" name="Rectangle 8"/>
          <p:cNvSpPr/>
          <p:nvPr/>
        </p:nvSpPr>
        <p:spPr>
          <a:xfrm>
            <a:off x="381000" y="2209800"/>
            <a:ext cx="8382000" cy="1077913"/>
          </a:xfrm>
          <a:prstGeom prst="rect">
            <a:avLst/>
          </a:prstGeom>
        </p:spPr>
        <p:txBody>
          <a:bodyPr>
            <a:spAutoFit/>
          </a:bodyPr>
          <a:lstStyle/>
          <a:p>
            <a:pPr>
              <a:defRPr/>
            </a:pPr>
            <a:r>
              <a:rPr lang="en-US" sz="1600" b="1" dirty="0" err="1">
                <a:latin typeface="+mn-lt"/>
              </a:rPr>
              <a:t>Modbus</a:t>
            </a:r>
            <a:r>
              <a:rPr lang="en-US" sz="1600" b="1" dirty="0">
                <a:latin typeface="+mn-lt"/>
              </a:rPr>
              <a:t> ASCII </a:t>
            </a:r>
            <a:endParaRPr lang="en-US" sz="1200" b="1" dirty="0">
              <a:latin typeface="+mn-lt"/>
            </a:endParaRPr>
          </a:p>
          <a:p>
            <a:pPr>
              <a:defRPr/>
            </a:pPr>
            <a:r>
              <a:rPr lang="en-US" sz="1200" dirty="0" err="1">
                <a:latin typeface="+mn-lt"/>
              </a:rPr>
              <a:t>Modbus</a:t>
            </a:r>
            <a:r>
              <a:rPr lang="en-US" sz="1200" dirty="0">
                <a:latin typeface="+mn-lt"/>
              </a:rPr>
              <a:t> ASCII is native </a:t>
            </a:r>
            <a:r>
              <a:rPr lang="en-US" sz="1200" dirty="0" err="1">
                <a:latin typeface="+mn-lt"/>
              </a:rPr>
              <a:t>Modbus</a:t>
            </a:r>
            <a:r>
              <a:rPr lang="en-US" sz="1200" dirty="0">
                <a:latin typeface="+mn-lt"/>
              </a:rPr>
              <a:t> in ASCII format.  Like </a:t>
            </a:r>
            <a:r>
              <a:rPr lang="en-US" sz="1200" dirty="0" err="1">
                <a:latin typeface="+mn-lt"/>
              </a:rPr>
              <a:t>Modbus</a:t>
            </a:r>
            <a:r>
              <a:rPr lang="en-US" sz="1200" dirty="0">
                <a:latin typeface="+mn-lt"/>
              </a:rPr>
              <a:t> RTU,  </a:t>
            </a:r>
            <a:r>
              <a:rPr lang="en-US" sz="1200" dirty="0" err="1">
                <a:latin typeface="+mn-lt"/>
              </a:rPr>
              <a:t>Modbus</a:t>
            </a:r>
            <a:r>
              <a:rPr lang="en-US" sz="1200" dirty="0">
                <a:latin typeface="+mn-lt"/>
              </a:rPr>
              <a:t> ASCII contains the base </a:t>
            </a:r>
            <a:r>
              <a:rPr lang="en-US" sz="1200" dirty="0" err="1">
                <a:latin typeface="+mn-lt"/>
              </a:rPr>
              <a:t>Modbus</a:t>
            </a:r>
            <a:r>
              <a:rPr lang="en-US" sz="1200" dirty="0">
                <a:latin typeface="+mn-lt"/>
              </a:rPr>
              <a:t> messages that contain simple read and write requests.   Unlike MB RTU, message data is sent in (hexadecimal) ASCII format, so the message length is twice as long.  It requires two ASCII characters per byte of data.   Also, MB ASCII uses LRC instead of the CRC used by MB RTU.</a:t>
            </a:r>
          </a:p>
          <a:p>
            <a:pPr>
              <a:defRPr/>
            </a:pPr>
            <a:r>
              <a:rPr lang="en-US" sz="1200" dirty="0">
                <a:latin typeface="+mn-lt"/>
              </a:rPr>
              <a:t>The format is as follows:</a:t>
            </a:r>
          </a:p>
        </p:txBody>
      </p:sp>
      <p:pic>
        <p:nvPicPr>
          <p:cNvPr id="33796" name="Picture 3"/>
          <p:cNvPicPr>
            <a:picLocks noChangeAspect="1" noChangeArrowheads="1"/>
          </p:cNvPicPr>
          <p:nvPr/>
        </p:nvPicPr>
        <p:blipFill>
          <a:blip r:embed="rId2" cstate="print"/>
          <a:srcRect/>
          <a:stretch>
            <a:fillRect/>
          </a:stretch>
        </p:blipFill>
        <p:spPr bwMode="auto">
          <a:xfrm>
            <a:off x="2438400" y="3124200"/>
            <a:ext cx="5886450" cy="933450"/>
          </a:xfrm>
          <a:prstGeom prst="rect">
            <a:avLst/>
          </a:prstGeom>
          <a:noFill/>
          <a:ln w="9525">
            <a:noFill/>
            <a:miter lim="800000"/>
            <a:headEnd/>
            <a:tailEnd/>
          </a:ln>
        </p:spPr>
      </p:pic>
      <p:pic>
        <p:nvPicPr>
          <p:cNvPr id="33797" name="Picture 4"/>
          <p:cNvPicPr>
            <a:picLocks noChangeAspect="1" noChangeArrowheads="1"/>
          </p:cNvPicPr>
          <p:nvPr/>
        </p:nvPicPr>
        <p:blipFill>
          <a:blip r:embed="rId3" cstate="print"/>
          <a:srcRect/>
          <a:stretch>
            <a:fillRect/>
          </a:stretch>
        </p:blipFill>
        <p:spPr bwMode="auto">
          <a:xfrm>
            <a:off x="2819400" y="1447800"/>
            <a:ext cx="5530850" cy="1009650"/>
          </a:xfrm>
          <a:prstGeom prst="rect">
            <a:avLst/>
          </a:prstGeom>
          <a:noFill/>
          <a:ln w="9525">
            <a:noFill/>
            <a:miter lim="800000"/>
            <a:headEnd/>
            <a:tailEnd/>
          </a:ln>
        </p:spPr>
      </p:pic>
      <p:sp>
        <p:nvSpPr>
          <p:cNvPr id="11" name="Rectangle 10"/>
          <p:cNvSpPr/>
          <p:nvPr/>
        </p:nvSpPr>
        <p:spPr>
          <a:xfrm>
            <a:off x="381000" y="3810000"/>
            <a:ext cx="8305800" cy="892175"/>
          </a:xfrm>
          <a:prstGeom prst="rect">
            <a:avLst/>
          </a:prstGeom>
        </p:spPr>
        <p:txBody>
          <a:bodyPr>
            <a:spAutoFit/>
          </a:bodyPr>
          <a:lstStyle/>
          <a:p>
            <a:pPr>
              <a:defRPr/>
            </a:pPr>
            <a:r>
              <a:rPr lang="en-US" sz="1600" b="1" dirty="0" err="1">
                <a:latin typeface="+mn-lt"/>
              </a:rPr>
              <a:t>Modbus</a:t>
            </a:r>
            <a:r>
              <a:rPr lang="en-US" sz="1600" b="1" dirty="0">
                <a:latin typeface="+mn-lt"/>
              </a:rPr>
              <a:t>/TCP</a:t>
            </a:r>
            <a:endParaRPr lang="en-US" sz="1200" b="1" dirty="0">
              <a:latin typeface="+mn-lt"/>
            </a:endParaRPr>
          </a:p>
          <a:p>
            <a:pPr>
              <a:defRPr/>
            </a:pPr>
            <a:r>
              <a:rPr lang="en-US" sz="1200" dirty="0" err="1">
                <a:latin typeface="+mn-lt"/>
              </a:rPr>
              <a:t>Modbus</a:t>
            </a:r>
            <a:r>
              <a:rPr lang="en-US" sz="1200" dirty="0">
                <a:latin typeface="+mn-lt"/>
              </a:rPr>
              <a:t> TCP is an Ethernet network based protocol that contains a </a:t>
            </a:r>
            <a:r>
              <a:rPr lang="en-US" sz="1200" dirty="0" err="1">
                <a:latin typeface="+mn-lt"/>
              </a:rPr>
              <a:t>Modbus</a:t>
            </a:r>
            <a:r>
              <a:rPr lang="en-US" sz="1200" dirty="0">
                <a:latin typeface="+mn-lt"/>
              </a:rPr>
              <a:t> RTU message, with the exception of the 2 byte CRC. The </a:t>
            </a:r>
            <a:r>
              <a:rPr lang="en-US" sz="1200" dirty="0" err="1">
                <a:latin typeface="+mn-lt"/>
              </a:rPr>
              <a:t>Modbus</a:t>
            </a:r>
            <a:r>
              <a:rPr lang="en-US" sz="1200" dirty="0">
                <a:latin typeface="+mn-lt"/>
              </a:rPr>
              <a:t> TCP message contains a header with information designed to provide message identification and routing information. The format is as follows:</a:t>
            </a:r>
          </a:p>
        </p:txBody>
      </p:sp>
      <p:pic>
        <p:nvPicPr>
          <p:cNvPr id="33799" name="Picture 5"/>
          <p:cNvPicPr>
            <a:picLocks noChangeAspect="1" noChangeArrowheads="1"/>
          </p:cNvPicPr>
          <p:nvPr/>
        </p:nvPicPr>
        <p:blipFill>
          <a:blip r:embed="rId4" cstate="print"/>
          <a:srcRect/>
          <a:stretch>
            <a:fillRect/>
          </a:stretch>
        </p:blipFill>
        <p:spPr bwMode="auto">
          <a:xfrm>
            <a:off x="1371600" y="4648200"/>
            <a:ext cx="6991350" cy="1123950"/>
          </a:xfrm>
          <a:prstGeom prst="rect">
            <a:avLst/>
          </a:prstGeom>
          <a:noFill/>
          <a:ln w="9525">
            <a:noFill/>
            <a:miter lim="800000"/>
            <a:headEnd/>
            <a:tailEnd/>
          </a:ln>
        </p:spPr>
      </p:pic>
      <p:sp>
        <p:nvSpPr>
          <p:cNvPr id="13" name="TextBox 12"/>
          <p:cNvSpPr txBox="1"/>
          <p:nvPr/>
        </p:nvSpPr>
        <p:spPr>
          <a:xfrm>
            <a:off x="685800" y="5943600"/>
            <a:ext cx="6858000" cy="523875"/>
          </a:xfrm>
          <a:prstGeom prst="rect">
            <a:avLst/>
          </a:prstGeom>
          <a:noFill/>
        </p:spPr>
        <p:txBody>
          <a:bodyPr>
            <a:spAutoFit/>
          </a:bodyPr>
          <a:lstStyle/>
          <a:p>
            <a:pPr>
              <a:defRPr/>
            </a:pPr>
            <a:r>
              <a:rPr lang="en-US" sz="1400" b="1" dirty="0">
                <a:latin typeface="+mn-lt"/>
              </a:rPr>
              <a:t>RTU and ASCII can also be run within the TCP/IP framework.  </a:t>
            </a:r>
            <a:r>
              <a:rPr lang="en-US" sz="1400" b="1" i="1" dirty="0" err="1">
                <a:latin typeface="+mn-lt"/>
              </a:rPr>
              <a:t>Modbus</a:t>
            </a:r>
            <a:r>
              <a:rPr lang="en-US" sz="1400" b="1" i="1" dirty="0">
                <a:latin typeface="+mn-lt"/>
              </a:rPr>
              <a:t> over Ethernet</a:t>
            </a:r>
            <a:r>
              <a:rPr lang="en-US" sz="1400" b="1" dirty="0">
                <a:latin typeface="+mn-lt"/>
              </a:rPr>
              <a:t>,</a:t>
            </a:r>
          </a:p>
          <a:p>
            <a:pPr>
              <a:defRPr/>
            </a:pPr>
            <a:r>
              <a:rPr lang="en-US" sz="1400" b="1" dirty="0">
                <a:latin typeface="+mn-lt"/>
              </a:rPr>
              <a:t> or “RTU/ASCII over TCP/IP” is different than </a:t>
            </a:r>
            <a:r>
              <a:rPr lang="en-US" sz="1400" b="1" dirty="0" err="1">
                <a:latin typeface="+mn-lt"/>
              </a:rPr>
              <a:t>Modbus</a:t>
            </a:r>
            <a:r>
              <a:rPr lang="en-US" sz="1400" b="1" dirty="0">
                <a:latin typeface="+mn-lt"/>
              </a:rPr>
              <a:t> TCP!</a:t>
            </a:r>
          </a:p>
        </p:txBody>
      </p:sp>
      <p:sp>
        <p:nvSpPr>
          <p:cNvPr id="14" name="TextBox 13"/>
          <p:cNvSpPr txBox="1"/>
          <p:nvPr/>
        </p:nvSpPr>
        <p:spPr>
          <a:xfrm>
            <a:off x="1524000" y="685800"/>
            <a:ext cx="457200" cy="461963"/>
          </a:xfrm>
          <a:prstGeom prst="rect">
            <a:avLst/>
          </a:prstGeom>
          <a:noFill/>
        </p:spPr>
        <p:txBody>
          <a:bodyPr>
            <a:spAutoFit/>
          </a:bodyPr>
          <a:lstStyle/>
          <a:p>
            <a:pPr>
              <a:defRPr/>
            </a:pPr>
            <a:r>
              <a:rPr lang="en-US" sz="2400" dirty="0">
                <a:solidFill>
                  <a:srgbClr val="C00000"/>
                </a:solidFill>
                <a:latin typeface="+mn-lt"/>
              </a:rPr>
              <a:t>*</a:t>
            </a:r>
          </a:p>
        </p:txBody>
      </p:sp>
      <p:sp>
        <p:nvSpPr>
          <p:cNvPr id="15" name="TextBox 14"/>
          <p:cNvSpPr txBox="1"/>
          <p:nvPr/>
        </p:nvSpPr>
        <p:spPr>
          <a:xfrm>
            <a:off x="1600200" y="2133600"/>
            <a:ext cx="457200" cy="461963"/>
          </a:xfrm>
          <a:prstGeom prst="rect">
            <a:avLst/>
          </a:prstGeom>
          <a:noFill/>
        </p:spPr>
        <p:txBody>
          <a:bodyPr>
            <a:spAutoFit/>
          </a:bodyPr>
          <a:lstStyle/>
          <a:p>
            <a:pPr>
              <a:defRPr/>
            </a:pPr>
            <a:r>
              <a:rPr lang="en-US" sz="2400" dirty="0">
                <a:solidFill>
                  <a:srgbClr val="C00000"/>
                </a:solidFill>
                <a:latin typeface="+mn-lt"/>
              </a:rPr>
              <a:t>*</a:t>
            </a:r>
          </a:p>
        </p:txBody>
      </p:sp>
      <p:sp>
        <p:nvSpPr>
          <p:cNvPr id="16" name="TextBox 15"/>
          <p:cNvSpPr txBox="1"/>
          <p:nvPr/>
        </p:nvSpPr>
        <p:spPr>
          <a:xfrm>
            <a:off x="457200" y="5943600"/>
            <a:ext cx="457200" cy="461963"/>
          </a:xfrm>
          <a:prstGeom prst="rect">
            <a:avLst/>
          </a:prstGeom>
          <a:noFill/>
        </p:spPr>
        <p:txBody>
          <a:bodyPr>
            <a:spAutoFit/>
          </a:bodyPr>
          <a:lstStyle/>
          <a:p>
            <a:pPr>
              <a:defRPr/>
            </a:pPr>
            <a:r>
              <a:rPr lang="en-US" sz="2400" dirty="0">
                <a:solidFill>
                  <a:srgbClr val="C00000"/>
                </a:solidFill>
                <a:latin typeface="+mn-lt"/>
              </a:rPr>
              <a:t>*</a:t>
            </a:r>
          </a:p>
        </p:txBody>
      </p:sp>
      <p:sp>
        <p:nvSpPr>
          <p:cNvPr id="18" name="TextBox 17"/>
          <p:cNvSpPr txBox="1"/>
          <p:nvPr/>
        </p:nvSpPr>
        <p:spPr>
          <a:xfrm>
            <a:off x="5181600" y="6172200"/>
            <a:ext cx="1981200" cy="307975"/>
          </a:xfrm>
          <a:prstGeom prst="rect">
            <a:avLst/>
          </a:prstGeom>
          <a:noFill/>
        </p:spPr>
        <p:txBody>
          <a:bodyPr>
            <a:spAutoFit/>
          </a:bodyPr>
          <a:lstStyle/>
          <a:p>
            <a:pPr>
              <a:defRPr/>
            </a:pPr>
            <a:r>
              <a:rPr lang="en-US" sz="1400" dirty="0">
                <a:solidFill>
                  <a:srgbClr val="C00000"/>
                </a:solidFill>
                <a:latin typeface="+mn-lt"/>
              </a:rPr>
              <a:t>We support all 5 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1000"/>
                            </p:stCondLst>
                            <p:childTnLst>
                              <p:par>
                                <p:cTn id="21" presetID="5" presetClass="emph" presetSubtype="1" grpId="1" nodeType="afterEffect">
                                  <p:stCondLst>
                                    <p:cond delay="0"/>
                                  </p:stCondLst>
                                  <p:childTnLst>
                                    <p:set>
                                      <p:cBhvr override="childStyle">
                                        <p:cTn id="22" dur="indefinite"/>
                                        <p:tgtEl>
                                          <p:spTgt spid="18"/>
                                        </p:tgtEl>
                                        <p:attrNameLst>
                                          <p:attrName>style.fontStyle</p:attrName>
                                        </p:attrNameLst>
                                      </p:cBhvr>
                                      <p:to>
                                        <p:strVal val="normal"/>
                                      </p:to>
                                    </p:set>
                                    <p:set>
                                      <p:cBhvr override="childStyle">
                                        <p:cTn id="23" dur="indefinite"/>
                                        <p:tgtEl>
                                          <p:spTgt spid="18"/>
                                        </p:tgtEl>
                                        <p:attrNameLst>
                                          <p:attrName>style.fontWeight</p:attrName>
                                        </p:attrNameLst>
                                      </p:cBhvr>
                                      <p:to>
                                        <p:strVal val="bold"/>
                                      </p:to>
                                    </p:set>
                                    <p:set>
                                      <p:cBhvr override="childStyle">
                                        <p:cTn id="24" dur="indefinite"/>
                                        <p:tgtEl>
                                          <p:spTgt spid="18"/>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bwMode="auto">
          <a:ln>
            <a:miter lim="800000"/>
            <a:headEnd/>
            <a:tailEnd/>
          </a:ln>
        </p:spPr>
        <p:txBody>
          <a:bodyPr/>
          <a:lstStyle/>
          <a:p>
            <a:pPr fontAlgn="base">
              <a:spcBef>
                <a:spcPct val="0"/>
              </a:spcBef>
              <a:spcAft>
                <a:spcPct val="0"/>
              </a:spcAft>
              <a:defRPr/>
            </a:pPr>
            <a:fld id="{F645C6DC-AE06-49D5-A2F3-FD8B5BC5F0D2}"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7171" name="Footer Placeholder 2"/>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7172"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6763C7B7-A7A3-4917-B67D-2BC094D98BFE}" type="slidenum">
              <a:rPr lang="en-US">
                <a:ea typeface="ＭＳ Ｐゴシック"/>
                <a:cs typeface="Arial" pitchFamily="34" charset="0"/>
              </a:rPr>
              <a:pPr fontAlgn="base">
                <a:spcBef>
                  <a:spcPct val="0"/>
                </a:spcBef>
                <a:spcAft>
                  <a:spcPct val="0"/>
                </a:spcAft>
                <a:defRPr/>
              </a:pPr>
              <a:t>36</a:t>
            </a:fld>
            <a:endParaRPr lang="en-US">
              <a:ea typeface="ＭＳ Ｐゴシック"/>
              <a:cs typeface="Arial" pitchFamily="34" charset="0"/>
            </a:endParaRPr>
          </a:p>
        </p:txBody>
      </p:sp>
      <p:sp>
        <p:nvSpPr>
          <p:cNvPr id="35844" name="Rectangle 4"/>
          <p:cNvSpPr>
            <a:spLocks noChangeArrowheads="1"/>
          </p:cNvSpPr>
          <p:nvPr/>
        </p:nvSpPr>
        <p:spPr bwMode="auto">
          <a:xfrm>
            <a:off x="4953000" y="1524000"/>
            <a:ext cx="3886200" cy="4770438"/>
          </a:xfrm>
          <a:prstGeom prst="rect">
            <a:avLst/>
          </a:prstGeom>
          <a:noFill/>
          <a:ln w="9525">
            <a:noFill/>
            <a:miter lim="800000"/>
            <a:headEnd/>
            <a:tailEnd/>
          </a:ln>
        </p:spPr>
        <p:txBody>
          <a:bodyPr>
            <a:spAutoFit/>
          </a:bodyPr>
          <a:lstStyle/>
          <a:p>
            <a:r>
              <a:rPr lang="en-US" sz="1600">
                <a:solidFill>
                  <a:srgbClr val="1C82A4"/>
                </a:solidFill>
                <a:latin typeface="Calibri" pitchFamily="34" charset="0"/>
              </a:rPr>
              <a:t>Modbus/TCP Firmware</a:t>
            </a:r>
          </a:p>
          <a:p>
            <a:r>
              <a:rPr lang="en-US" sz="1600">
                <a:latin typeface="Calibri" pitchFamily="34" charset="0"/>
              </a:rPr>
              <a:t>• Many </a:t>
            </a:r>
            <a:r>
              <a:rPr lang="en-US" sz="1600" b="1">
                <a:latin typeface="Calibri" pitchFamily="34" charset="0"/>
              </a:rPr>
              <a:t>unique Raw/ASCII handling features</a:t>
            </a:r>
          </a:p>
          <a:p>
            <a:r>
              <a:rPr lang="en-US" sz="1600" b="1">
                <a:latin typeface="Calibri" pitchFamily="34" charset="0"/>
              </a:rPr>
              <a:t>• Multiple Modbus master and slave types</a:t>
            </a:r>
          </a:p>
          <a:p>
            <a:r>
              <a:rPr lang="en-US" sz="1600" b="1">
                <a:latin typeface="Calibri" pitchFamily="34" charset="0"/>
              </a:rPr>
              <a:t>• Automatic protocol conversion and </a:t>
            </a:r>
            <a:br>
              <a:rPr lang="en-US" sz="1600" b="1">
                <a:latin typeface="Calibri" pitchFamily="34" charset="0"/>
              </a:rPr>
            </a:br>
            <a:r>
              <a:rPr lang="en-US" sz="1600" b="1">
                <a:latin typeface="Calibri" pitchFamily="34" charset="0"/>
              </a:rPr>
              <a:t>   routing</a:t>
            </a:r>
            <a:br>
              <a:rPr lang="en-US" sz="1600" b="1">
                <a:latin typeface="Calibri" pitchFamily="34" charset="0"/>
              </a:rPr>
            </a:br>
            <a:endParaRPr lang="en-US" sz="1600" b="1">
              <a:solidFill>
                <a:srgbClr val="1C82A4"/>
              </a:solidFill>
              <a:latin typeface="Calibri" pitchFamily="34" charset="0"/>
            </a:endParaRPr>
          </a:p>
          <a:p>
            <a:r>
              <a:rPr lang="en-US" sz="1600">
                <a:solidFill>
                  <a:srgbClr val="1C82A4"/>
                </a:solidFill>
                <a:latin typeface="Calibri" pitchFamily="34" charset="0"/>
              </a:rPr>
              <a:t>Modbus Router Firmware</a:t>
            </a:r>
          </a:p>
          <a:p>
            <a:r>
              <a:rPr lang="en-US" sz="1600">
                <a:latin typeface="Calibri" pitchFamily="34" charset="0"/>
              </a:rPr>
              <a:t>• More Modbus master and slave types</a:t>
            </a:r>
          </a:p>
          <a:p>
            <a:r>
              <a:rPr lang="en-US" sz="1600">
                <a:latin typeface="Calibri" pitchFamily="34" charset="0"/>
              </a:rPr>
              <a:t>• </a:t>
            </a:r>
            <a:r>
              <a:rPr lang="en-US" sz="1600" b="1">
                <a:latin typeface="Calibri" pitchFamily="34" charset="0"/>
              </a:rPr>
              <a:t>Automatic protocol conversion and </a:t>
            </a:r>
            <a:br>
              <a:rPr lang="en-US" sz="1600" b="1">
                <a:latin typeface="Calibri" pitchFamily="34" charset="0"/>
              </a:rPr>
            </a:br>
            <a:r>
              <a:rPr lang="en-US" sz="1600" b="1">
                <a:latin typeface="Calibri" pitchFamily="34" charset="0"/>
              </a:rPr>
              <a:t>   routing</a:t>
            </a:r>
          </a:p>
          <a:p>
            <a:r>
              <a:rPr lang="en-US" sz="1600">
                <a:latin typeface="Calibri" pitchFamily="34" charset="0"/>
              </a:rPr>
              <a:t>• Turn </a:t>
            </a:r>
            <a:r>
              <a:rPr lang="en-US" sz="1600" b="1">
                <a:latin typeface="Calibri" pitchFamily="34" charset="0"/>
              </a:rPr>
              <a:t>serial Modbus masters into </a:t>
            </a:r>
            <a:br>
              <a:rPr lang="en-US" sz="1600" b="1">
                <a:latin typeface="Calibri" pitchFamily="34" charset="0"/>
              </a:rPr>
            </a:br>
            <a:r>
              <a:rPr lang="en-US" sz="1600" b="1">
                <a:latin typeface="Calibri" pitchFamily="34" charset="0"/>
              </a:rPr>
              <a:t>   Modbus/TCP masters </a:t>
            </a:r>
            <a:r>
              <a:rPr lang="en-US" sz="1600">
                <a:latin typeface="Calibri" pitchFamily="34" charset="0"/>
              </a:rPr>
              <a:t>for network wide </a:t>
            </a:r>
            <a:br>
              <a:rPr lang="en-US" sz="1600">
                <a:latin typeface="Calibri" pitchFamily="34" charset="0"/>
              </a:rPr>
            </a:br>
            <a:r>
              <a:rPr lang="en-US" sz="1600">
                <a:latin typeface="Calibri" pitchFamily="34" charset="0"/>
              </a:rPr>
              <a:t>   connectivity</a:t>
            </a:r>
            <a:br>
              <a:rPr lang="en-US" sz="1600">
                <a:latin typeface="Calibri" pitchFamily="34" charset="0"/>
              </a:rPr>
            </a:br>
            <a:endParaRPr lang="en-US" sz="1600">
              <a:solidFill>
                <a:srgbClr val="1C82A4"/>
              </a:solidFill>
              <a:latin typeface="Calibri" pitchFamily="34" charset="0"/>
            </a:endParaRPr>
          </a:p>
          <a:p>
            <a:r>
              <a:rPr lang="en-US" sz="1600">
                <a:solidFill>
                  <a:srgbClr val="1C82A4"/>
                </a:solidFill>
                <a:latin typeface="Calibri" pitchFamily="34" charset="0"/>
              </a:rPr>
              <a:t>Modbus Server Firmware</a:t>
            </a:r>
          </a:p>
          <a:p>
            <a:r>
              <a:rPr lang="en-US" sz="1600">
                <a:latin typeface="Calibri" pitchFamily="34" charset="0"/>
              </a:rPr>
              <a:t>• Modbus/RTU over Ethernet TCP/IP master(s) to serial slave(s)</a:t>
            </a:r>
          </a:p>
          <a:p>
            <a:r>
              <a:rPr lang="en-US" sz="1600">
                <a:latin typeface="Calibri" pitchFamily="34" charset="0"/>
              </a:rPr>
              <a:t>• Up to </a:t>
            </a:r>
            <a:r>
              <a:rPr lang="en-US" sz="1600" b="1">
                <a:latin typeface="Calibri" pitchFamily="34" charset="0"/>
              </a:rPr>
              <a:t>six Ethernet connections per serial </a:t>
            </a:r>
            <a:br>
              <a:rPr lang="en-US" sz="1600" b="1">
                <a:latin typeface="Calibri" pitchFamily="34" charset="0"/>
              </a:rPr>
            </a:br>
            <a:r>
              <a:rPr lang="en-US" sz="1600" b="1">
                <a:latin typeface="Calibri" pitchFamily="34" charset="0"/>
              </a:rPr>
              <a:t>   port</a:t>
            </a:r>
            <a:endParaRPr lang="en-US" sz="1600">
              <a:latin typeface="Calibri" pitchFamily="34" charset="0"/>
            </a:endParaRPr>
          </a:p>
        </p:txBody>
      </p:sp>
      <p:sp>
        <p:nvSpPr>
          <p:cNvPr id="35845" name="Rectangle 5"/>
          <p:cNvSpPr>
            <a:spLocks noChangeArrowheads="1"/>
          </p:cNvSpPr>
          <p:nvPr/>
        </p:nvSpPr>
        <p:spPr bwMode="auto">
          <a:xfrm>
            <a:off x="381000" y="533400"/>
            <a:ext cx="4886325" cy="584200"/>
          </a:xfrm>
          <a:prstGeom prst="rect">
            <a:avLst/>
          </a:prstGeom>
          <a:noFill/>
          <a:ln w="9525">
            <a:noFill/>
            <a:miter lim="800000"/>
            <a:headEnd/>
            <a:tailEnd/>
          </a:ln>
        </p:spPr>
        <p:txBody>
          <a:bodyPr wrap="none">
            <a:spAutoFit/>
          </a:bodyPr>
          <a:lstStyle/>
          <a:p>
            <a:r>
              <a:rPr lang="en-US" sz="3200" b="1">
                <a:solidFill>
                  <a:srgbClr val="E2383E"/>
                </a:solidFill>
                <a:latin typeface="Calibri" pitchFamily="34" charset="0"/>
              </a:rPr>
              <a:t>Modbus Solution Highlights</a:t>
            </a:r>
          </a:p>
        </p:txBody>
      </p:sp>
      <p:sp>
        <p:nvSpPr>
          <p:cNvPr id="35846" name="Rectangle 6"/>
          <p:cNvSpPr>
            <a:spLocks noChangeArrowheads="1"/>
          </p:cNvSpPr>
          <p:nvPr/>
        </p:nvSpPr>
        <p:spPr bwMode="auto">
          <a:xfrm>
            <a:off x="685800" y="1077913"/>
            <a:ext cx="6172200" cy="369887"/>
          </a:xfrm>
          <a:prstGeom prst="rect">
            <a:avLst/>
          </a:prstGeom>
          <a:noFill/>
          <a:ln w="9525">
            <a:noFill/>
            <a:miter lim="800000"/>
            <a:headEnd/>
            <a:tailEnd/>
          </a:ln>
        </p:spPr>
        <p:txBody>
          <a:bodyPr>
            <a:spAutoFit/>
          </a:bodyPr>
          <a:lstStyle/>
          <a:p>
            <a:r>
              <a:rPr lang="en-US">
                <a:solidFill>
                  <a:srgbClr val="787878"/>
                </a:solidFill>
                <a:latin typeface="Calibri" pitchFamily="34" charset="0"/>
              </a:rPr>
              <a:t>Three separate firmware applications for maximum flexibility.</a:t>
            </a:r>
          </a:p>
        </p:txBody>
      </p:sp>
      <p:pic>
        <p:nvPicPr>
          <p:cNvPr id="35847" name="Picture 2"/>
          <p:cNvPicPr>
            <a:picLocks noChangeAspect="1" noChangeArrowheads="1"/>
          </p:cNvPicPr>
          <p:nvPr/>
        </p:nvPicPr>
        <p:blipFill>
          <a:blip r:embed="rId2" cstate="print"/>
          <a:srcRect l="-44"/>
          <a:stretch>
            <a:fillRect/>
          </a:stretch>
        </p:blipFill>
        <p:spPr bwMode="auto">
          <a:xfrm>
            <a:off x="533400" y="1676400"/>
            <a:ext cx="4267200" cy="3886200"/>
          </a:xfrm>
          <a:prstGeom prst="rect">
            <a:avLst/>
          </a:prstGeom>
          <a:noFill/>
          <a:ln w="9525">
            <a:noFill/>
            <a:miter lim="800000"/>
            <a:headEnd/>
            <a:tailEnd/>
          </a:ln>
        </p:spPr>
      </p:pic>
      <p:pic>
        <p:nvPicPr>
          <p:cNvPr id="35848" name="Picture 8" descr="09MB_member.gif"/>
          <p:cNvPicPr>
            <a:picLocks noChangeAspect="1"/>
          </p:cNvPicPr>
          <p:nvPr/>
        </p:nvPicPr>
        <p:blipFill>
          <a:blip r:embed="rId3" cstate="print"/>
          <a:srcRect/>
          <a:stretch>
            <a:fillRect/>
          </a:stretch>
        </p:blipFill>
        <p:spPr bwMode="auto">
          <a:xfrm>
            <a:off x="685800" y="5867400"/>
            <a:ext cx="1295400" cy="541338"/>
          </a:xfrm>
          <a:prstGeom prst="rect">
            <a:avLst/>
          </a:prstGeom>
          <a:noFill/>
          <a:ln w="9525">
            <a:noFill/>
            <a:miter lim="800000"/>
            <a:headEnd/>
            <a:tailEnd/>
          </a:ln>
        </p:spPr>
      </p:pic>
      <p:pic>
        <p:nvPicPr>
          <p:cNvPr id="10" name="Picture 9" descr="dm_2p_2e.JPG"/>
          <p:cNvPicPr>
            <a:picLocks noChangeAspect="1"/>
          </p:cNvPicPr>
          <p:nvPr/>
        </p:nvPicPr>
        <p:blipFill>
          <a:blip r:embed="rId4" cstate="print"/>
          <a:stretch>
            <a:fillRect/>
          </a:stretch>
        </p:blipFill>
        <p:spPr>
          <a:xfrm>
            <a:off x="1371600" y="4343400"/>
            <a:ext cx="208411" cy="30480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bwMode="auto">
          <a:ln>
            <a:miter lim="800000"/>
            <a:headEnd/>
            <a:tailEnd/>
          </a:ln>
        </p:spPr>
        <p:txBody>
          <a:bodyPr/>
          <a:lstStyle/>
          <a:p>
            <a:pPr fontAlgn="base">
              <a:spcBef>
                <a:spcPct val="0"/>
              </a:spcBef>
              <a:spcAft>
                <a:spcPct val="0"/>
              </a:spcAft>
              <a:defRPr/>
            </a:pPr>
            <a:fld id="{F645C6DC-AE06-49D5-A2F3-FD8B5BC5F0D2}"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7171" name="Footer Placeholder 2"/>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7172"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6763C7B7-A7A3-4917-B67D-2BC094D98BFE}" type="slidenum">
              <a:rPr lang="en-US">
                <a:ea typeface="ＭＳ Ｐゴシック"/>
                <a:cs typeface="Arial" pitchFamily="34" charset="0"/>
              </a:rPr>
              <a:pPr fontAlgn="base">
                <a:spcBef>
                  <a:spcPct val="0"/>
                </a:spcBef>
                <a:spcAft>
                  <a:spcPct val="0"/>
                </a:spcAft>
                <a:defRPr/>
              </a:pPr>
              <a:t>37</a:t>
            </a:fld>
            <a:endParaRPr lang="en-US">
              <a:ea typeface="ＭＳ Ｐゴシック"/>
              <a:cs typeface="Arial" pitchFamily="34" charset="0"/>
            </a:endParaRPr>
          </a:p>
        </p:txBody>
      </p:sp>
      <p:sp>
        <p:nvSpPr>
          <p:cNvPr id="35844" name="Rectangle 4"/>
          <p:cNvSpPr>
            <a:spLocks noChangeArrowheads="1"/>
          </p:cNvSpPr>
          <p:nvPr/>
        </p:nvSpPr>
        <p:spPr bwMode="auto">
          <a:xfrm>
            <a:off x="4953000" y="1828800"/>
            <a:ext cx="3886200" cy="3293209"/>
          </a:xfrm>
          <a:prstGeom prst="rect">
            <a:avLst/>
          </a:prstGeom>
          <a:noFill/>
          <a:ln w="9525">
            <a:noFill/>
            <a:miter lim="800000"/>
            <a:headEnd/>
            <a:tailEnd/>
          </a:ln>
        </p:spPr>
        <p:txBody>
          <a:bodyPr>
            <a:spAutoFit/>
          </a:bodyPr>
          <a:lstStyle/>
          <a:p>
            <a:r>
              <a:rPr lang="en-US" sz="1600" dirty="0" err="1" smtClean="0">
                <a:solidFill>
                  <a:srgbClr val="1C82A4"/>
                </a:solidFill>
                <a:latin typeface="Calibri" pitchFamily="34" charset="0"/>
              </a:rPr>
              <a:t>Modbus</a:t>
            </a:r>
            <a:r>
              <a:rPr lang="en-US" sz="1600" dirty="0" smtClean="0">
                <a:solidFill>
                  <a:srgbClr val="1C82A4"/>
                </a:solidFill>
                <a:latin typeface="Calibri" pitchFamily="34" charset="0"/>
              </a:rPr>
              <a:t> Router Firmware</a:t>
            </a:r>
          </a:p>
          <a:p>
            <a:r>
              <a:rPr lang="en-US" sz="1600" dirty="0" smtClean="0">
                <a:latin typeface="Calibri" pitchFamily="34" charset="0"/>
              </a:rPr>
              <a:t>• Most </a:t>
            </a:r>
            <a:r>
              <a:rPr lang="en-US" sz="1600" dirty="0" err="1" smtClean="0">
                <a:latin typeface="Calibri" pitchFamily="34" charset="0"/>
              </a:rPr>
              <a:t>Modbus</a:t>
            </a:r>
            <a:r>
              <a:rPr lang="en-US" sz="1600" dirty="0" smtClean="0">
                <a:latin typeface="Calibri" pitchFamily="34" charset="0"/>
              </a:rPr>
              <a:t> master and slave types</a:t>
            </a:r>
          </a:p>
          <a:p>
            <a:r>
              <a:rPr lang="en-US" sz="1600" dirty="0" smtClean="0">
                <a:latin typeface="Calibri" pitchFamily="34" charset="0"/>
              </a:rPr>
              <a:t>• Best choice if no raw ASCII devices, and no   “C2C” needed</a:t>
            </a:r>
          </a:p>
          <a:p>
            <a:endParaRPr lang="en-US" sz="1600" dirty="0" smtClean="0">
              <a:solidFill>
                <a:srgbClr val="1C82A4"/>
              </a:solidFill>
              <a:latin typeface="Calibri" pitchFamily="34" charset="0"/>
            </a:endParaRPr>
          </a:p>
          <a:p>
            <a:r>
              <a:rPr lang="en-US" sz="1600" dirty="0" err="1" smtClean="0">
                <a:solidFill>
                  <a:srgbClr val="1C82A4"/>
                </a:solidFill>
                <a:latin typeface="Calibri" pitchFamily="34" charset="0"/>
              </a:rPr>
              <a:t>Modbus</a:t>
            </a:r>
            <a:r>
              <a:rPr lang="en-US" sz="1600" dirty="0" smtClean="0">
                <a:solidFill>
                  <a:srgbClr val="1C82A4"/>
                </a:solidFill>
                <a:latin typeface="Calibri" pitchFamily="34" charset="0"/>
              </a:rPr>
              <a:t>/TCP </a:t>
            </a:r>
            <a:r>
              <a:rPr lang="en-US" sz="1600" dirty="0">
                <a:solidFill>
                  <a:srgbClr val="1C82A4"/>
                </a:solidFill>
                <a:latin typeface="Calibri" pitchFamily="34" charset="0"/>
              </a:rPr>
              <a:t>Firmware</a:t>
            </a:r>
          </a:p>
          <a:p>
            <a:r>
              <a:rPr lang="en-US" sz="1600" dirty="0">
                <a:latin typeface="Calibri" pitchFamily="34" charset="0"/>
              </a:rPr>
              <a:t>• </a:t>
            </a:r>
            <a:r>
              <a:rPr lang="en-US" sz="1600" dirty="0" smtClean="0">
                <a:latin typeface="Calibri" pitchFamily="34" charset="0"/>
              </a:rPr>
              <a:t>Handles </a:t>
            </a:r>
            <a:r>
              <a:rPr lang="en-US" sz="1600" b="1" dirty="0" smtClean="0">
                <a:latin typeface="Calibri" pitchFamily="34" charset="0"/>
              </a:rPr>
              <a:t>raw ASCII</a:t>
            </a:r>
            <a:r>
              <a:rPr lang="en-US" sz="1600" dirty="0" smtClean="0">
                <a:latin typeface="Calibri" pitchFamily="34" charset="0"/>
              </a:rPr>
              <a:t> devices</a:t>
            </a:r>
            <a:endParaRPr lang="en-US" sz="1600" b="1" dirty="0">
              <a:latin typeface="Calibri" pitchFamily="34" charset="0"/>
            </a:endParaRPr>
          </a:p>
          <a:p>
            <a:r>
              <a:rPr lang="en-US" sz="1600" b="1" dirty="0">
                <a:latin typeface="Calibri" pitchFamily="34" charset="0"/>
              </a:rPr>
              <a:t>• </a:t>
            </a:r>
            <a:r>
              <a:rPr lang="en-US" sz="1600" dirty="0" smtClean="0">
                <a:latin typeface="Calibri" pitchFamily="34" charset="0"/>
              </a:rPr>
              <a:t>Unique Controller to Controller capabilities (Master to Master, Slave to Slave)</a:t>
            </a:r>
            <a:endParaRPr lang="en-US" sz="1600" b="1" dirty="0">
              <a:latin typeface="Calibri" pitchFamily="34" charset="0"/>
            </a:endParaRPr>
          </a:p>
          <a:p>
            <a:endParaRPr lang="en-US" sz="1600" dirty="0">
              <a:solidFill>
                <a:srgbClr val="1C82A4"/>
              </a:solidFill>
              <a:latin typeface="Calibri" pitchFamily="34" charset="0"/>
            </a:endParaRPr>
          </a:p>
          <a:p>
            <a:r>
              <a:rPr lang="en-US" sz="1600" dirty="0" err="1">
                <a:solidFill>
                  <a:srgbClr val="1C82A4"/>
                </a:solidFill>
                <a:latin typeface="Calibri" pitchFamily="34" charset="0"/>
              </a:rPr>
              <a:t>Modbus</a:t>
            </a:r>
            <a:r>
              <a:rPr lang="en-US" sz="1600" dirty="0">
                <a:solidFill>
                  <a:srgbClr val="1C82A4"/>
                </a:solidFill>
                <a:latin typeface="Calibri" pitchFamily="34" charset="0"/>
              </a:rPr>
              <a:t> Server Firmware</a:t>
            </a:r>
          </a:p>
          <a:p>
            <a:r>
              <a:rPr lang="en-US" sz="1600" dirty="0">
                <a:latin typeface="Calibri" pitchFamily="34" charset="0"/>
              </a:rPr>
              <a:t>• </a:t>
            </a:r>
            <a:r>
              <a:rPr lang="en-US" sz="1600" dirty="0" err="1" smtClean="0">
                <a:latin typeface="Calibri" pitchFamily="34" charset="0"/>
              </a:rPr>
              <a:t>Modbus</a:t>
            </a:r>
            <a:r>
              <a:rPr lang="en-US" sz="1600" dirty="0" smtClean="0">
                <a:latin typeface="Calibri" pitchFamily="34" charset="0"/>
              </a:rPr>
              <a:t> RTU Only, but runs on RTS</a:t>
            </a:r>
            <a:endParaRPr lang="en-US" sz="1600" dirty="0">
              <a:latin typeface="Calibri" pitchFamily="34" charset="0"/>
            </a:endParaRPr>
          </a:p>
          <a:p>
            <a:r>
              <a:rPr lang="en-US" sz="1600" dirty="0">
                <a:latin typeface="Calibri" pitchFamily="34" charset="0"/>
              </a:rPr>
              <a:t>• </a:t>
            </a:r>
            <a:r>
              <a:rPr lang="en-US" sz="1600" dirty="0" smtClean="0">
                <a:latin typeface="Calibri" pitchFamily="34" charset="0"/>
              </a:rPr>
              <a:t>Up to 32 ports, above only runs 4</a:t>
            </a:r>
            <a:endParaRPr lang="en-US" sz="1600" dirty="0">
              <a:latin typeface="Calibri" pitchFamily="34" charset="0"/>
            </a:endParaRPr>
          </a:p>
        </p:txBody>
      </p:sp>
      <p:sp>
        <p:nvSpPr>
          <p:cNvPr id="35845" name="Rectangle 5"/>
          <p:cNvSpPr>
            <a:spLocks noChangeArrowheads="1"/>
          </p:cNvSpPr>
          <p:nvPr/>
        </p:nvSpPr>
        <p:spPr bwMode="auto">
          <a:xfrm>
            <a:off x="381000" y="533400"/>
            <a:ext cx="4886325" cy="584200"/>
          </a:xfrm>
          <a:prstGeom prst="rect">
            <a:avLst/>
          </a:prstGeom>
          <a:noFill/>
          <a:ln w="9525">
            <a:noFill/>
            <a:miter lim="800000"/>
            <a:headEnd/>
            <a:tailEnd/>
          </a:ln>
        </p:spPr>
        <p:txBody>
          <a:bodyPr wrap="none">
            <a:spAutoFit/>
          </a:bodyPr>
          <a:lstStyle/>
          <a:p>
            <a:r>
              <a:rPr lang="en-US" sz="3200" b="1">
                <a:solidFill>
                  <a:srgbClr val="E2383E"/>
                </a:solidFill>
                <a:latin typeface="Calibri" pitchFamily="34" charset="0"/>
              </a:rPr>
              <a:t>Modbus Solution Highlights</a:t>
            </a:r>
          </a:p>
        </p:txBody>
      </p:sp>
      <p:sp>
        <p:nvSpPr>
          <p:cNvPr id="35846" name="Rectangle 6"/>
          <p:cNvSpPr>
            <a:spLocks noChangeArrowheads="1"/>
          </p:cNvSpPr>
          <p:nvPr/>
        </p:nvSpPr>
        <p:spPr bwMode="auto">
          <a:xfrm>
            <a:off x="685800" y="1077913"/>
            <a:ext cx="6172200" cy="369887"/>
          </a:xfrm>
          <a:prstGeom prst="rect">
            <a:avLst/>
          </a:prstGeom>
          <a:noFill/>
          <a:ln w="9525">
            <a:noFill/>
            <a:miter lim="800000"/>
            <a:headEnd/>
            <a:tailEnd/>
          </a:ln>
        </p:spPr>
        <p:txBody>
          <a:bodyPr>
            <a:spAutoFit/>
          </a:bodyPr>
          <a:lstStyle/>
          <a:p>
            <a:r>
              <a:rPr lang="en-US">
                <a:solidFill>
                  <a:srgbClr val="787878"/>
                </a:solidFill>
                <a:latin typeface="Calibri" pitchFamily="34" charset="0"/>
              </a:rPr>
              <a:t>Three separate firmware applications for maximum flexibility.</a:t>
            </a:r>
          </a:p>
        </p:txBody>
      </p:sp>
      <p:pic>
        <p:nvPicPr>
          <p:cNvPr id="35847" name="Picture 2"/>
          <p:cNvPicPr>
            <a:picLocks noChangeAspect="1" noChangeArrowheads="1"/>
          </p:cNvPicPr>
          <p:nvPr/>
        </p:nvPicPr>
        <p:blipFill>
          <a:blip r:embed="rId2" cstate="print"/>
          <a:stretch>
            <a:fillRect/>
          </a:stretch>
        </p:blipFill>
        <p:spPr bwMode="auto">
          <a:xfrm>
            <a:off x="556273" y="1676400"/>
            <a:ext cx="4221453" cy="3886200"/>
          </a:xfrm>
          <a:prstGeom prst="rect">
            <a:avLst/>
          </a:prstGeom>
          <a:noFill/>
          <a:ln w="9525">
            <a:noFill/>
            <a:miter lim="800000"/>
            <a:headEnd/>
            <a:tailEnd/>
          </a:ln>
        </p:spPr>
      </p:pic>
      <p:pic>
        <p:nvPicPr>
          <p:cNvPr id="35848" name="Picture 8" descr="09MB_member.gif"/>
          <p:cNvPicPr>
            <a:picLocks noChangeAspect="1"/>
          </p:cNvPicPr>
          <p:nvPr/>
        </p:nvPicPr>
        <p:blipFill>
          <a:blip r:embed="rId3" cstate="print"/>
          <a:srcRect/>
          <a:stretch>
            <a:fillRect/>
          </a:stretch>
        </p:blipFill>
        <p:spPr bwMode="auto">
          <a:xfrm>
            <a:off x="685800" y="5867400"/>
            <a:ext cx="1295400" cy="541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533400"/>
          </a:xfrm>
        </p:spPr>
        <p:txBody>
          <a:bodyPr>
            <a:noAutofit/>
          </a:bodyPr>
          <a:lstStyle/>
          <a:p>
            <a:r>
              <a:rPr lang="en-US" sz="2800" b="1" u="sng" dirty="0" smtClean="0">
                <a:solidFill>
                  <a:srgbClr val="CC3300"/>
                </a:solidFill>
                <a:latin typeface="Arial" pitchFamily="34" charset="0"/>
                <a:cs typeface="Arial" pitchFamily="34" charset="0"/>
              </a:rPr>
              <a:t>Expanding the marketability of </a:t>
            </a:r>
            <a:r>
              <a:rPr lang="en-US" sz="2800" b="1" u="sng" dirty="0" err="1" smtClean="0">
                <a:solidFill>
                  <a:srgbClr val="CC3300"/>
                </a:solidFill>
                <a:latin typeface="Arial" pitchFamily="34" charset="0"/>
                <a:cs typeface="Arial" pitchFamily="34" charset="0"/>
              </a:rPr>
              <a:t>Modbus</a:t>
            </a:r>
            <a:r>
              <a:rPr lang="en-US" sz="2800" b="1" u="sng" dirty="0" smtClean="0">
                <a:solidFill>
                  <a:srgbClr val="CC3300"/>
                </a:solidFill>
                <a:latin typeface="Arial" pitchFamily="34" charset="0"/>
                <a:cs typeface="Arial" pitchFamily="34" charset="0"/>
              </a:rPr>
              <a:t> Equipment</a:t>
            </a:r>
            <a:endParaRPr lang="en-US" sz="2800" b="1" u="sng" dirty="0">
              <a:solidFill>
                <a:srgbClr val="CC3300"/>
              </a:solidFill>
              <a:latin typeface="Arial" pitchFamily="34" charset="0"/>
              <a:cs typeface="Arial" pitchFamily="34" charset="0"/>
            </a:endParaRPr>
          </a:p>
        </p:txBody>
      </p:sp>
      <p:sp>
        <p:nvSpPr>
          <p:cNvPr id="3" name="Subtitle 2"/>
          <p:cNvSpPr>
            <a:spLocks noGrp="1"/>
          </p:cNvSpPr>
          <p:nvPr>
            <p:ph type="subTitle" idx="1"/>
          </p:nvPr>
        </p:nvSpPr>
        <p:spPr>
          <a:xfrm>
            <a:off x="1600200" y="685800"/>
            <a:ext cx="6400800" cy="381000"/>
          </a:xfrm>
        </p:spPr>
        <p:txBody>
          <a:bodyPr>
            <a:normAutofit lnSpcReduction="10000"/>
          </a:bodyPr>
          <a:lstStyle/>
          <a:p>
            <a:r>
              <a:rPr lang="en-US" sz="2000" dirty="0" smtClean="0"/>
              <a:t>A specific look at the new Micro800, esp. the Micro830</a:t>
            </a:r>
            <a:endParaRPr lang="en-US" sz="2000" dirty="0"/>
          </a:p>
        </p:txBody>
      </p:sp>
      <p:pic>
        <p:nvPicPr>
          <p:cNvPr id="6" name="Picture 5" descr="MicroOnly.JPG"/>
          <p:cNvPicPr>
            <a:picLocks noChangeAspect="1"/>
          </p:cNvPicPr>
          <p:nvPr/>
        </p:nvPicPr>
        <p:blipFill>
          <a:blip r:embed="rId2" cstate="print"/>
          <a:stretch>
            <a:fillRect/>
          </a:stretch>
        </p:blipFill>
        <p:spPr>
          <a:xfrm>
            <a:off x="1989229" y="1600200"/>
            <a:ext cx="4936942" cy="4521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533400"/>
          </a:xfrm>
        </p:spPr>
        <p:txBody>
          <a:bodyPr>
            <a:noAutofit/>
          </a:bodyPr>
          <a:lstStyle/>
          <a:p>
            <a:r>
              <a:rPr lang="en-US" sz="2800" b="1" u="sng" dirty="0" smtClean="0">
                <a:solidFill>
                  <a:srgbClr val="CC3300"/>
                </a:solidFill>
                <a:latin typeface="Arial" pitchFamily="34" charset="0"/>
                <a:cs typeface="Arial" pitchFamily="34" charset="0"/>
              </a:rPr>
              <a:t>Expanding the marketability of </a:t>
            </a:r>
            <a:r>
              <a:rPr lang="en-US" sz="2800" b="1" u="sng" dirty="0" err="1" smtClean="0">
                <a:solidFill>
                  <a:srgbClr val="CC3300"/>
                </a:solidFill>
                <a:latin typeface="Arial" pitchFamily="34" charset="0"/>
                <a:cs typeface="Arial" pitchFamily="34" charset="0"/>
              </a:rPr>
              <a:t>Modbus</a:t>
            </a:r>
            <a:r>
              <a:rPr lang="en-US" sz="2800" b="1" u="sng" dirty="0" smtClean="0">
                <a:solidFill>
                  <a:srgbClr val="CC3300"/>
                </a:solidFill>
                <a:latin typeface="Arial" pitchFamily="34" charset="0"/>
                <a:cs typeface="Arial" pitchFamily="34" charset="0"/>
              </a:rPr>
              <a:t> Equipment</a:t>
            </a:r>
            <a:endParaRPr lang="en-US" sz="2800" b="1" u="sng" dirty="0">
              <a:solidFill>
                <a:srgbClr val="CC3300"/>
              </a:solidFill>
              <a:latin typeface="Arial" pitchFamily="34" charset="0"/>
              <a:cs typeface="Arial" pitchFamily="34" charset="0"/>
            </a:endParaRPr>
          </a:p>
        </p:txBody>
      </p:sp>
      <p:sp>
        <p:nvSpPr>
          <p:cNvPr id="3" name="Subtitle 2"/>
          <p:cNvSpPr>
            <a:spLocks noGrp="1"/>
          </p:cNvSpPr>
          <p:nvPr>
            <p:ph type="subTitle" idx="1"/>
          </p:nvPr>
        </p:nvSpPr>
        <p:spPr>
          <a:xfrm>
            <a:off x="1600200" y="685800"/>
            <a:ext cx="6400800" cy="381000"/>
          </a:xfrm>
        </p:spPr>
        <p:txBody>
          <a:bodyPr>
            <a:normAutofit lnSpcReduction="10000"/>
          </a:bodyPr>
          <a:lstStyle/>
          <a:p>
            <a:r>
              <a:rPr lang="en-US" sz="2000" dirty="0" smtClean="0"/>
              <a:t>A specific look at the new Micro800, esp. the Micro830</a:t>
            </a:r>
            <a:endParaRPr lang="en-US" sz="2000" dirty="0"/>
          </a:p>
        </p:txBody>
      </p:sp>
      <p:pic>
        <p:nvPicPr>
          <p:cNvPr id="6" name="Picture 5" descr="MicroOnly.JPG"/>
          <p:cNvPicPr>
            <a:picLocks noChangeAspect="1"/>
          </p:cNvPicPr>
          <p:nvPr/>
        </p:nvPicPr>
        <p:blipFill>
          <a:blip r:embed="rId2" cstate="print"/>
          <a:stretch>
            <a:fillRect/>
          </a:stretch>
        </p:blipFill>
        <p:spPr>
          <a:xfrm>
            <a:off x="1066800" y="1600200"/>
            <a:ext cx="6781800" cy="4521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457200" y="304800"/>
            <a:ext cx="4648200" cy="868363"/>
          </a:xfrm>
        </p:spPr>
        <p:txBody>
          <a:bodyPr/>
          <a:lstStyle/>
          <a:p>
            <a:pPr eaLnBrk="1" hangingPunct="1"/>
            <a:r>
              <a:rPr lang="en-US" b="1" u="sng" smtClean="0">
                <a:solidFill>
                  <a:srgbClr val="E2383E"/>
                </a:solidFill>
                <a:latin typeface="Arial" charset="0"/>
                <a:ea typeface="ＭＳ Ｐゴシック"/>
                <a:cs typeface="Arial" charset="0"/>
              </a:rPr>
              <a:t>DeviceMaster® RTS</a:t>
            </a:r>
            <a:endParaRPr lang="en-US" u="sng" smtClean="0">
              <a:latin typeface="Arial" charset="0"/>
              <a:ea typeface="ＭＳ Ｐゴシック"/>
              <a:cs typeface="Arial" charset="0"/>
            </a:endParaRPr>
          </a:p>
        </p:txBody>
      </p:sp>
      <p:pic>
        <p:nvPicPr>
          <p:cNvPr id="13" name="Picture 12" descr="Floorplan_v10.65_all purpose.jpg"/>
          <p:cNvPicPr>
            <a:picLocks noChangeAspect="1"/>
          </p:cNvPicPr>
          <p:nvPr/>
        </p:nvPicPr>
        <p:blipFill>
          <a:blip r:embed="rId2" cstate="print"/>
          <a:stretch>
            <a:fillRect/>
          </a:stretch>
        </p:blipFill>
        <p:spPr>
          <a:xfrm>
            <a:off x="457201" y="990600"/>
            <a:ext cx="7924798" cy="5075297"/>
          </a:xfrm>
          <a:prstGeom prst="rect">
            <a:avLst/>
          </a:prstGeom>
        </p:spPr>
      </p:pic>
      <p:sp>
        <p:nvSpPr>
          <p:cNvPr id="15" name="TextBox 14"/>
          <p:cNvSpPr txBox="1"/>
          <p:nvPr/>
        </p:nvSpPr>
        <p:spPr>
          <a:xfrm>
            <a:off x="533400" y="4114800"/>
            <a:ext cx="3886200" cy="1477328"/>
          </a:xfrm>
          <a:prstGeom prst="rect">
            <a:avLst/>
          </a:prstGeom>
          <a:noFill/>
        </p:spPr>
        <p:txBody>
          <a:bodyPr wrap="square" rtlCol="0">
            <a:spAutoFit/>
          </a:bodyPr>
          <a:lstStyle/>
          <a:p>
            <a:r>
              <a:rPr lang="en-US" dirty="0" smtClean="0"/>
              <a:t>A large factory may have a huge variety of sensors, instruments, devices, PLCs, and Industrial Computers.  More often than not, they are of mixed heritage.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533400"/>
          </a:xfrm>
        </p:spPr>
        <p:txBody>
          <a:bodyPr>
            <a:noAutofit/>
          </a:bodyPr>
          <a:lstStyle/>
          <a:p>
            <a:r>
              <a:rPr lang="en-US" sz="2800" b="1" u="sng" dirty="0" smtClean="0">
                <a:solidFill>
                  <a:srgbClr val="CC3300"/>
                </a:solidFill>
                <a:latin typeface="Arial" pitchFamily="34" charset="0"/>
                <a:cs typeface="Arial" pitchFamily="34" charset="0"/>
              </a:rPr>
              <a:t>Expanding the marketability of </a:t>
            </a:r>
            <a:r>
              <a:rPr lang="en-US" sz="2800" b="1" u="sng" dirty="0" err="1" smtClean="0">
                <a:solidFill>
                  <a:srgbClr val="CC3300"/>
                </a:solidFill>
                <a:latin typeface="Arial" pitchFamily="34" charset="0"/>
                <a:cs typeface="Arial" pitchFamily="34" charset="0"/>
              </a:rPr>
              <a:t>Modbus</a:t>
            </a:r>
            <a:r>
              <a:rPr lang="en-US" sz="2800" b="1" u="sng" dirty="0" smtClean="0">
                <a:solidFill>
                  <a:srgbClr val="CC3300"/>
                </a:solidFill>
                <a:latin typeface="Arial" pitchFamily="34" charset="0"/>
                <a:cs typeface="Arial" pitchFamily="34" charset="0"/>
              </a:rPr>
              <a:t> Equipment</a:t>
            </a:r>
            <a:endParaRPr lang="en-US" sz="2800" b="1" u="sng" dirty="0">
              <a:solidFill>
                <a:srgbClr val="CC3300"/>
              </a:solidFill>
              <a:latin typeface="Arial" pitchFamily="34" charset="0"/>
              <a:cs typeface="Arial" pitchFamily="34" charset="0"/>
            </a:endParaRPr>
          </a:p>
        </p:txBody>
      </p:sp>
      <p:sp>
        <p:nvSpPr>
          <p:cNvPr id="3" name="Subtitle 2"/>
          <p:cNvSpPr>
            <a:spLocks noGrp="1"/>
          </p:cNvSpPr>
          <p:nvPr>
            <p:ph type="subTitle" idx="1"/>
          </p:nvPr>
        </p:nvSpPr>
        <p:spPr>
          <a:xfrm>
            <a:off x="1600200" y="685800"/>
            <a:ext cx="6400800" cy="381000"/>
          </a:xfrm>
        </p:spPr>
        <p:txBody>
          <a:bodyPr>
            <a:normAutofit lnSpcReduction="10000"/>
          </a:bodyPr>
          <a:lstStyle/>
          <a:p>
            <a:r>
              <a:rPr lang="en-US" sz="2000" dirty="0" smtClean="0"/>
              <a:t>A specific look at the new Micro800, esp. the Micro830</a:t>
            </a:r>
            <a:endParaRPr lang="en-US" sz="2000" dirty="0"/>
          </a:p>
        </p:txBody>
      </p:sp>
      <p:pic>
        <p:nvPicPr>
          <p:cNvPr id="6" name="Picture 5" descr="MicroOnly.JPG"/>
          <p:cNvPicPr>
            <a:picLocks noChangeAspect="1"/>
          </p:cNvPicPr>
          <p:nvPr/>
        </p:nvPicPr>
        <p:blipFill>
          <a:blip r:embed="rId2" cstate="print"/>
          <a:stretch>
            <a:fillRect/>
          </a:stretch>
        </p:blipFill>
        <p:spPr>
          <a:xfrm>
            <a:off x="1066800" y="1600200"/>
            <a:ext cx="6781800" cy="45212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533400"/>
          </a:xfrm>
        </p:spPr>
        <p:txBody>
          <a:bodyPr>
            <a:noAutofit/>
          </a:bodyPr>
          <a:lstStyle/>
          <a:p>
            <a:r>
              <a:rPr lang="en-US" sz="2800" b="1" u="sng" dirty="0" smtClean="0">
                <a:solidFill>
                  <a:srgbClr val="CC3300"/>
                </a:solidFill>
                <a:latin typeface="Arial" pitchFamily="34" charset="0"/>
                <a:cs typeface="Arial" pitchFamily="34" charset="0"/>
              </a:rPr>
              <a:t>Expanding the marketability of </a:t>
            </a:r>
            <a:r>
              <a:rPr lang="en-US" sz="2800" b="1" u="sng" dirty="0" err="1" smtClean="0">
                <a:solidFill>
                  <a:srgbClr val="CC3300"/>
                </a:solidFill>
                <a:latin typeface="Arial" pitchFamily="34" charset="0"/>
                <a:cs typeface="Arial" pitchFamily="34" charset="0"/>
              </a:rPr>
              <a:t>Modbus</a:t>
            </a:r>
            <a:r>
              <a:rPr lang="en-US" sz="2800" b="1" u="sng" dirty="0" smtClean="0">
                <a:solidFill>
                  <a:srgbClr val="CC3300"/>
                </a:solidFill>
                <a:latin typeface="Arial" pitchFamily="34" charset="0"/>
                <a:cs typeface="Arial" pitchFamily="34" charset="0"/>
              </a:rPr>
              <a:t> Equipment</a:t>
            </a:r>
            <a:endParaRPr lang="en-US" sz="2800" b="1" u="sng" dirty="0">
              <a:solidFill>
                <a:srgbClr val="CC3300"/>
              </a:solidFill>
              <a:latin typeface="Arial" pitchFamily="34" charset="0"/>
              <a:cs typeface="Arial" pitchFamily="34" charset="0"/>
            </a:endParaRPr>
          </a:p>
        </p:txBody>
      </p:sp>
      <p:sp>
        <p:nvSpPr>
          <p:cNvPr id="3" name="Subtitle 2"/>
          <p:cNvSpPr>
            <a:spLocks noGrp="1"/>
          </p:cNvSpPr>
          <p:nvPr>
            <p:ph type="subTitle" idx="1"/>
          </p:nvPr>
        </p:nvSpPr>
        <p:spPr>
          <a:xfrm>
            <a:off x="1600200" y="685800"/>
            <a:ext cx="6400800" cy="381000"/>
          </a:xfrm>
        </p:spPr>
        <p:txBody>
          <a:bodyPr>
            <a:normAutofit lnSpcReduction="10000"/>
          </a:bodyPr>
          <a:lstStyle/>
          <a:p>
            <a:r>
              <a:rPr lang="en-US" sz="2000" dirty="0" smtClean="0"/>
              <a:t>A specific look at the new Micro800, esp. the Micro830</a:t>
            </a:r>
            <a:endParaRPr lang="en-US" sz="2000" dirty="0"/>
          </a:p>
        </p:txBody>
      </p:sp>
      <p:pic>
        <p:nvPicPr>
          <p:cNvPr id="6" name="Picture 5" descr="MicroOnly.JPG"/>
          <p:cNvPicPr>
            <a:picLocks noChangeAspect="1"/>
          </p:cNvPicPr>
          <p:nvPr/>
        </p:nvPicPr>
        <p:blipFill>
          <a:blip r:embed="rId2" cstate="print"/>
          <a:stretch>
            <a:fillRect/>
          </a:stretch>
        </p:blipFill>
        <p:spPr>
          <a:xfrm>
            <a:off x="1066800" y="1600200"/>
            <a:ext cx="6781800" cy="4521200"/>
          </a:xfrm>
          <a:prstGeom prst="rect">
            <a:avLst/>
          </a:prstGeom>
        </p:spPr>
      </p:pic>
      <p:sp>
        <p:nvSpPr>
          <p:cNvPr id="5" name="Rectangle 4"/>
          <p:cNvSpPr/>
          <p:nvPr/>
        </p:nvSpPr>
        <p:spPr>
          <a:xfrm>
            <a:off x="304800" y="5486400"/>
            <a:ext cx="8534400" cy="609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486400"/>
            <a:ext cx="8382000" cy="646331"/>
          </a:xfrm>
          <a:prstGeom prst="rect">
            <a:avLst/>
          </a:prstGeom>
          <a:noFill/>
        </p:spPr>
        <p:txBody>
          <a:bodyPr wrap="square" rtlCol="0">
            <a:spAutoFit/>
          </a:bodyPr>
          <a:lstStyle/>
          <a:p>
            <a:pPr algn="ctr"/>
            <a:r>
              <a:rPr lang="en-US" dirty="0" smtClean="0"/>
              <a:t>This matrix indicates </a:t>
            </a:r>
            <a:r>
              <a:rPr lang="en-US" dirty="0" err="1" smtClean="0"/>
              <a:t>Devicemaster</a:t>
            </a:r>
            <a:r>
              <a:rPr lang="en-US" dirty="0" smtClean="0"/>
              <a:t> UP (</a:t>
            </a:r>
            <a:r>
              <a:rPr lang="en-US" dirty="0" err="1" smtClean="0"/>
              <a:t>Modbus</a:t>
            </a:r>
            <a:r>
              <a:rPr lang="en-US" dirty="0" smtClean="0"/>
              <a:t>) connectivity in the FULL, or general context, not specific to the Micro830</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4DEADC4-B47E-4884-8E61-623123D8171C}" type="slidenum">
              <a:rPr lang="en-US">
                <a:ea typeface="ＭＳ Ｐゴシック"/>
                <a:cs typeface="Arial" pitchFamily="34" charset="0"/>
              </a:rPr>
              <a:pPr fontAlgn="base">
                <a:spcBef>
                  <a:spcPct val="0"/>
                </a:spcBef>
                <a:spcAft>
                  <a:spcPct val="0"/>
                </a:spcAft>
                <a:defRPr/>
              </a:pPr>
              <a:t>42</a:t>
            </a:fld>
            <a:endParaRPr lang="en-US">
              <a:ea typeface="ＭＳ Ｐゴシック"/>
              <a:cs typeface="Arial" pitchFamily="34" charset="0"/>
            </a:endParaRPr>
          </a:p>
        </p:txBody>
      </p:sp>
      <p:sp>
        <p:nvSpPr>
          <p:cNvPr id="36868" name="Rectangle 5"/>
          <p:cNvSpPr>
            <a:spLocks noChangeArrowheads="1"/>
          </p:cNvSpPr>
          <p:nvPr/>
        </p:nvSpPr>
        <p:spPr bwMode="auto">
          <a:xfrm>
            <a:off x="4667250" y="1573213"/>
            <a:ext cx="4078288" cy="4540250"/>
          </a:xfrm>
          <a:prstGeom prst="rect">
            <a:avLst/>
          </a:prstGeom>
          <a:noFill/>
          <a:ln w="9525">
            <a:noFill/>
            <a:miter lim="800000"/>
            <a:headEnd/>
            <a:tailEnd/>
          </a:ln>
        </p:spPr>
        <p:txBody>
          <a:bodyPr>
            <a:spAutoFit/>
          </a:bodyPr>
          <a:lstStyle/>
          <a:p>
            <a:pPr>
              <a:buFont typeface="Wingdings" pitchFamily="2" charset="2"/>
              <a:buChar char="§"/>
            </a:pPr>
            <a:r>
              <a:rPr lang="en-US" sz="1700">
                <a:latin typeface="Calibri" pitchFamily="34" charset="0"/>
              </a:rPr>
              <a:t> Provides increased Modbus connectivity </a:t>
            </a:r>
            <a:br>
              <a:rPr lang="en-US" sz="1700">
                <a:latin typeface="Calibri" pitchFamily="34" charset="0"/>
              </a:rPr>
            </a:br>
            <a:r>
              <a:rPr lang="en-US" sz="1700">
                <a:latin typeface="Calibri" pitchFamily="34" charset="0"/>
              </a:rPr>
              <a:t>   options </a:t>
            </a:r>
            <a:br>
              <a:rPr lang="en-US" sz="1700">
                <a:latin typeface="Calibri" pitchFamily="34" charset="0"/>
              </a:rPr>
            </a:br>
            <a:endParaRPr lang="en-US" sz="1700">
              <a:latin typeface="Calibri" pitchFamily="34" charset="0"/>
            </a:endParaRPr>
          </a:p>
          <a:p>
            <a:pPr>
              <a:buFont typeface="Wingdings" pitchFamily="2" charset="2"/>
              <a:buChar char="§"/>
            </a:pPr>
            <a:r>
              <a:rPr lang="en-US" sz="1700">
                <a:latin typeface="Calibri" pitchFamily="34" charset="0"/>
              </a:rPr>
              <a:t> More Modbus master and slave types</a:t>
            </a:r>
            <a:br>
              <a:rPr lang="en-US" sz="1700">
                <a:latin typeface="Calibri" pitchFamily="34" charset="0"/>
              </a:rPr>
            </a:br>
            <a:endParaRPr lang="en-US" sz="1700">
              <a:latin typeface="Calibri" pitchFamily="34" charset="0"/>
            </a:endParaRPr>
          </a:p>
          <a:p>
            <a:pPr>
              <a:buFont typeface="Wingdings" pitchFamily="2" charset="2"/>
              <a:buChar char="§"/>
            </a:pPr>
            <a:r>
              <a:rPr lang="en-US" sz="1700">
                <a:latin typeface="Calibri" pitchFamily="34" charset="0"/>
              </a:rPr>
              <a:t> Automatic protocol conversion and </a:t>
            </a:r>
            <a:br>
              <a:rPr lang="en-US" sz="1700">
                <a:latin typeface="Calibri" pitchFamily="34" charset="0"/>
              </a:rPr>
            </a:br>
            <a:r>
              <a:rPr lang="en-US" sz="1700">
                <a:latin typeface="Calibri" pitchFamily="34" charset="0"/>
              </a:rPr>
              <a:t>   routing</a:t>
            </a:r>
            <a:br>
              <a:rPr lang="en-US" sz="1700">
                <a:latin typeface="Calibri" pitchFamily="34" charset="0"/>
              </a:rPr>
            </a:br>
            <a:endParaRPr lang="en-US" sz="1700">
              <a:latin typeface="Calibri" pitchFamily="34" charset="0"/>
            </a:endParaRPr>
          </a:p>
          <a:p>
            <a:pPr>
              <a:buFont typeface="Wingdings" pitchFamily="2" charset="2"/>
              <a:buChar char="§"/>
            </a:pPr>
            <a:r>
              <a:rPr lang="en-US" sz="1700">
                <a:latin typeface="Calibri" pitchFamily="34" charset="0"/>
              </a:rPr>
              <a:t> Turn serial Modbus masters into </a:t>
            </a:r>
            <a:br>
              <a:rPr lang="en-US" sz="1700">
                <a:latin typeface="Calibri" pitchFamily="34" charset="0"/>
              </a:rPr>
            </a:br>
            <a:r>
              <a:rPr lang="en-US" sz="1700">
                <a:latin typeface="Calibri" pitchFamily="34" charset="0"/>
              </a:rPr>
              <a:t>   Modbus/TCP masters for network wide </a:t>
            </a:r>
            <a:br>
              <a:rPr lang="en-US" sz="1700">
                <a:latin typeface="Calibri" pitchFamily="34" charset="0"/>
              </a:rPr>
            </a:br>
            <a:r>
              <a:rPr lang="en-US" sz="1700">
                <a:latin typeface="Calibri" pitchFamily="34" charset="0"/>
              </a:rPr>
              <a:t>   connectivity</a:t>
            </a:r>
            <a:br>
              <a:rPr lang="en-US" sz="1700">
                <a:latin typeface="Calibri" pitchFamily="34" charset="0"/>
              </a:rPr>
            </a:br>
            <a:endParaRPr lang="en-US" sz="1700">
              <a:latin typeface="Calibri" pitchFamily="34" charset="0"/>
            </a:endParaRPr>
          </a:p>
          <a:p>
            <a:pPr>
              <a:buFont typeface="Wingdings" pitchFamily="2" charset="2"/>
              <a:buChar char="§"/>
            </a:pPr>
            <a:r>
              <a:rPr lang="en-US" sz="1700">
                <a:latin typeface="Calibri" pitchFamily="34" charset="0"/>
              </a:rPr>
              <a:t> Connect Modbus masters to Modbus </a:t>
            </a:r>
            <a:br>
              <a:rPr lang="en-US" sz="1700">
                <a:latin typeface="Calibri" pitchFamily="34" charset="0"/>
              </a:rPr>
            </a:br>
            <a:r>
              <a:rPr lang="en-US" sz="1700">
                <a:latin typeface="Calibri" pitchFamily="34" charset="0"/>
              </a:rPr>
              <a:t>   devices anywhere on a network</a:t>
            </a:r>
            <a:br>
              <a:rPr lang="en-US" sz="1700">
                <a:latin typeface="Calibri" pitchFamily="34" charset="0"/>
              </a:rPr>
            </a:br>
            <a:endParaRPr lang="en-US" sz="1700">
              <a:latin typeface="Calibri" pitchFamily="34" charset="0"/>
            </a:endParaRPr>
          </a:p>
          <a:p>
            <a:pPr>
              <a:buFont typeface="Wingdings" pitchFamily="2" charset="2"/>
              <a:buChar char="§"/>
            </a:pPr>
            <a:r>
              <a:rPr lang="en-US" sz="1700">
                <a:latin typeface="Calibri" pitchFamily="34" charset="0"/>
              </a:rPr>
              <a:t>  Simultaneously connect multiple Modbus </a:t>
            </a:r>
            <a:br>
              <a:rPr lang="en-US" sz="1700">
                <a:latin typeface="Calibri" pitchFamily="34" charset="0"/>
              </a:rPr>
            </a:br>
            <a:r>
              <a:rPr lang="en-US" sz="1700">
                <a:latin typeface="Calibri" pitchFamily="34" charset="0"/>
              </a:rPr>
              <a:t>   masters to individual slave devices</a:t>
            </a: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a:t>
            </a:r>
          </a:p>
          <a:p>
            <a:pPr fontAlgn="auto">
              <a:spcBef>
                <a:spcPts val="0"/>
              </a:spcBef>
              <a:spcAft>
                <a:spcPts val="0"/>
              </a:spcAft>
              <a:defRPr/>
            </a:pPr>
            <a:r>
              <a:rPr lang="en-US" sz="2000" b="1" dirty="0">
                <a:solidFill>
                  <a:srgbClr val="787878"/>
                </a:solidFill>
                <a:latin typeface="+mj-lt"/>
              </a:rPr>
              <a:t>Pure Modbus, more Modbus master and slave types , remote and local devices</a:t>
            </a:r>
            <a:endParaRPr lang="en-US" sz="2000" dirty="0">
              <a:solidFill>
                <a:srgbClr val="787878"/>
              </a:solidFill>
              <a:latin typeface="+mj-lt"/>
            </a:endParaRPr>
          </a:p>
        </p:txBody>
      </p:sp>
      <p:pic>
        <p:nvPicPr>
          <p:cNvPr id="36870" name="Picture 2" descr="http://www.comtrol.com/elements/uploads/files/modbus_router_network_example.JPG?rand=14297662"/>
          <p:cNvPicPr>
            <a:picLocks noChangeAspect="1" noChangeArrowheads="1"/>
          </p:cNvPicPr>
          <p:nvPr/>
        </p:nvPicPr>
        <p:blipFill>
          <a:blip r:embed="rId2" cstate="print"/>
          <a:srcRect/>
          <a:stretch>
            <a:fillRect/>
          </a:stretch>
        </p:blipFill>
        <p:spPr bwMode="auto">
          <a:xfrm>
            <a:off x="666750" y="1387475"/>
            <a:ext cx="3876675" cy="4989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4DEADC4-B47E-4884-8E61-623123D8171C}" type="slidenum">
              <a:rPr lang="en-US">
                <a:ea typeface="ＭＳ Ｐゴシック"/>
                <a:cs typeface="Arial" pitchFamily="34" charset="0"/>
              </a:rPr>
              <a:pPr fontAlgn="base">
                <a:spcBef>
                  <a:spcPct val="0"/>
                </a:spcBef>
                <a:spcAft>
                  <a:spcPct val="0"/>
                </a:spcAft>
                <a:defRPr/>
              </a:pPr>
              <a:t>43</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a:t>
            </a:r>
          </a:p>
          <a:p>
            <a:pPr fontAlgn="auto">
              <a:spcBef>
                <a:spcPts val="0"/>
              </a:spcBef>
              <a:spcAft>
                <a:spcPts val="0"/>
              </a:spcAft>
              <a:defRPr/>
            </a:pPr>
            <a:r>
              <a:rPr lang="en-US" sz="2000" b="1" dirty="0">
                <a:solidFill>
                  <a:srgbClr val="787878"/>
                </a:solidFill>
                <a:latin typeface="+mj-lt"/>
              </a:rPr>
              <a:t>Pure Modbus, more Modbus master and slave types , remote and local devices</a:t>
            </a:r>
            <a:endParaRPr lang="en-US" sz="2000" dirty="0">
              <a:solidFill>
                <a:srgbClr val="787878"/>
              </a:solidFill>
              <a:latin typeface="+mj-lt"/>
            </a:endParaRPr>
          </a:p>
        </p:txBody>
      </p:sp>
      <p:pic>
        <p:nvPicPr>
          <p:cNvPr id="8" name="Picture 7" descr="MBRouter_SBD_PureSerial.jpg"/>
          <p:cNvPicPr>
            <a:picLocks noChangeAspect="1"/>
          </p:cNvPicPr>
          <p:nvPr/>
        </p:nvPicPr>
        <p:blipFill>
          <a:blip r:embed="rId2" cstate="print"/>
          <a:stretch>
            <a:fillRect/>
          </a:stretch>
        </p:blipFill>
        <p:spPr>
          <a:xfrm>
            <a:off x="381000" y="1440098"/>
            <a:ext cx="8382000" cy="4960702"/>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4DEADC4-B47E-4884-8E61-623123D8171C}" type="slidenum">
              <a:rPr lang="en-US">
                <a:ea typeface="ＭＳ Ｐゴシック"/>
                <a:cs typeface="Arial" pitchFamily="34" charset="0"/>
              </a:rPr>
              <a:pPr fontAlgn="base">
                <a:spcBef>
                  <a:spcPct val="0"/>
                </a:spcBef>
                <a:spcAft>
                  <a:spcPct val="0"/>
                </a:spcAft>
                <a:defRPr/>
              </a:pPr>
              <a:t>44</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a:t>
            </a:r>
          </a:p>
          <a:p>
            <a:pPr fontAlgn="auto">
              <a:spcBef>
                <a:spcPts val="0"/>
              </a:spcBef>
              <a:spcAft>
                <a:spcPts val="0"/>
              </a:spcAft>
              <a:defRPr/>
            </a:pPr>
            <a:r>
              <a:rPr lang="en-US" sz="2000" b="1" dirty="0">
                <a:solidFill>
                  <a:srgbClr val="787878"/>
                </a:solidFill>
                <a:latin typeface="+mj-lt"/>
              </a:rPr>
              <a:t>Pure Modbus, more Modbus master and slave types , remote and local devices</a:t>
            </a:r>
            <a:endParaRPr lang="en-US" sz="2000" dirty="0">
              <a:solidFill>
                <a:srgbClr val="787878"/>
              </a:solidFill>
              <a:latin typeface="+mj-lt"/>
            </a:endParaRPr>
          </a:p>
        </p:txBody>
      </p:sp>
      <p:pic>
        <p:nvPicPr>
          <p:cNvPr id="8" name="Picture 7" descr="MBRouter_SBD_PureSerial.jpg"/>
          <p:cNvPicPr>
            <a:picLocks noChangeAspect="1"/>
          </p:cNvPicPr>
          <p:nvPr/>
        </p:nvPicPr>
        <p:blipFill>
          <a:blip r:embed="rId2" cstate="print"/>
          <a:stretch>
            <a:fillRect/>
          </a:stretch>
        </p:blipFill>
        <p:spPr>
          <a:xfrm>
            <a:off x="304800" y="1440098"/>
            <a:ext cx="8534400" cy="4960702"/>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4DEADC4-B47E-4884-8E61-623123D8171C}" type="slidenum">
              <a:rPr lang="en-US">
                <a:ea typeface="ＭＳ Ｐゴシック"/>
                <a:cs typeface="Arial" pitchFamily="34" charset="0"/>
              </a:rPr>
              <a:pPr fontAlgn="base">
                <a:spcBef>
                  <a:spcPct val="0"/>
                </a:spcBef>
                <a:spcAft>
                  <a:spcPct val="0"/>
                </a:spcAft>
                <a:defRPr/>
              </a:pPr>
              <a:t>45</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a:t>
            </a:r>
          </a:p>
          <a:p>
            <a:pPr fontAlgn="auto">
              <a:spcBef>
                <a:spcPts val="0"/>
              </a:spcBef>
              <a:spcAft>
                <a:spcPts val="0"/>
              </a:spcAft>
              <a:defRPr/>
            </a:pPr>
            <a:r>
              <a:rPr lang="en-US" sz="2000" b="1" dirty="0">
                <a:solidFill>
                  <a:srgbClr val="787878"/>
                </a:solidFill>
                <a:latin typeface="+mj-lt"/>
              </a:rPr>
              <a:t>Pure Modbus, more Modbus master and slave types , remote and local devices</a:t>
            </a:r>
            <a:endParaRPr lang="en-US" sz="2000" dirty="0">
              <a:solidFill>
                <a:srgbClr val="787878"/>
              </a:solidFill>
              <a:latin typeface="+mj-lt"/>
            </a:endParaRPr>
          </a:p>
        </p:txBody>
      </p:sp>
      <p:pic>
        <p:nvPicPr>
          <p:cNvPr id="8" name="Picture 7" descr="MBRouter_SBD_PureSerial.jpg"/>
          <p:cNvPicPr>
            <a:picLocks noChangeAspect="1"/>
          </p:cNvPicPr>
          <p:nvPr/>
        </p:nvPicPr>
        <p:blipFill>
          <a:blip r:embed="rId2" cstate="print"/>
          <a:stretch>
            <a:fillRect/>
          </a:stretch>
        </p:blipFill>
        <p:spPr>
          <a:xfrm>
            <a:off x="381000" y="1440098"/>
            <a:ext cx="8382000" cy="4960702"/>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4DEADC4-B47E-4884-8E61-623123D8171C}" type="slidenum">
              <a:rPr lang="en-US">
                <a:ea typeface="ＭＳ Ｐゴシック"/>
                <a:cs typeface="Arial" pitchFamily="34" charset="0"/>
              </a:rPr>
              <a:pPr fontAlgn="base">
                <a:spcBef>
                  <a:spcPct val="0"/>
                </a:spcBef>
                <a:spcAft>
                  <a:spcPct val="0"/>
                </a:spcAft>
                <a:defRPr/>
              </a:pPr>
              <a:t>46</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a:t>
            </a:r>
          </a:p>
          <a:p>
            <a:pPr fontAlgn="auto">
              <a:spcBef>
                <a:spcPts val="0"/>
              </a:spcBef>
              <a:spcAft>
                <a:spcPts val="0"/>
              </a:spcAft>
              <a:defRPr/>
            </a:pPr>
            <a:r>
              <a:rPr lang="en-US" sz="2000" b="1" dirty="0">
                <a:solidFill>
                  <a:srgbClr val="787878"/>
                </a:solidFill>
                <a:latin typeface="+mj-lt"/>
              </a:rPr>
              <a:t>Pure Modbus, more Modbus master and slave types , remote and local devices</a:t>
            </a:r>
            <a:endParaRPr lang="en-US" sz="2000" dirty="0">
              <a:solidFill>
                <a:srgbClr val="787878"/>
              </a:solidFill>
              <a:latin typeface="+mj-lt"/>
            </a:endParaRPr>
          </a:p>
        </p:txBody>
      </p:sp>
      <p:pic>
        <p:nvPicPr>
          <p:cNvPr id="8" name="Picture 7" descr="MBRouter_SBD_PureSerial.jpg"/>
          <p:cNvPicPr>
            <a:picLocks noChangeAspect="1"/>
          </p:cNvPicPr>
          <p:nvPr/>
        </p:nvPicPr>
        <p:blipFill>
          <a:blip r:embed="rId2" cstate="print"/>
          <a:stretch>
            <a:fillRect/>
          </a:stretch>
        </p:blipFill>
        <p:spPr>
          <a:xfrm>
            <a:off x="304800" y="1440098"/>
            <a:ext cx="8534400" cy="4960702"/>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4DEADC4-B47E-4884-8E61-623123D8171C}" type="slidenum">
              <a:rPr lang="en-US">
                <a:ea typeface="ＭＳ Ｐゴシック"/>
                <a:cs typeface="Arial" pitchFamily="34" charset="0"/>
              </a:rPr>
              <a:pPr fontAlgn="base">
                <a:spcBef>
                  <a:spcPct val="0"/>
                </a:spcBef>
                <a:spcAft>
                  <a:spcPct val="0"/>
                </a:spcAft>
                <a:defRPr/>
              </a:pPr>
              <a:t>47</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a:t>
            </a:r>
          </a:p>
          <a:p>
            <a:pPr fontAlgn="auto">
              <a:spcBef>
                <a:spcPts val="0"/>
              </a:spcBef>
              <a:spcAft>
                <a:spcPts val="0"/>
              </a:spcAft>
              <a:defRPr/>
            </a:pPr>
            <a:r>
              <a:rPr lang="en-US" sz="2000" b="1" dirty="0">
                <a:solidFill>
                  <a:srgbClr val="787878"/>
                </a:solidFill>
                <a:latin typeface="+mj-lt"/>
              </a:rPr>
              <a:t>Pure Modbus, more Modbus master and slave types , remote and local devices</a:t>
            </a:r>
            <a:endParaRPr lang="en-US" sz="2000" dirty="0">
              <a:solidFill>
                <a:srgbClr val="787878"/>
              </a:solidFill>
              <a:latin typeface="+mj-lt"/>
            </a:endParaRPr>
          </a:p>
        </p:txBody>
      </p:sp>
      <p:pic>
        <p:nvPicPr>
          <p:cNvPr id="8" name="Picture 7" descr="MBRouter_SBD_PureSerial.jpg"/>
          <p:cNvPicPr>
            <a:picLocks noChangeAspect="1"/>
          </p:cNvPicPr>
          <p:nvPr/>
        </p:nvPicPr>
        <p:blipFill>
          <a:blip r:embed="rId2" cstate="print"/>
          <a:stretch>
            <a:fillRect/>
          </a:stretch>
        </p:blipFill>
        <p:spPr>
          <a:xfrm>
            <a:off x="304800" y="1651064"/>
            <a:ext cx="8534400" cy="3987736"/>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b="1" u="sng" smtClean="0">
                <a:solidFill>
                  <a:srgbClr val="E2383E"/>
                </a:solidFill>
                <a:latin typeface="Arial" charset="0"/>
                <a:ea typeface="ＭＳ Ｐゴシック"/>
                <a:cs typeface="Arial" charset="0"/>
              </a:rPr>
              <a:t>Modbus Router Highlights</a:t>
            </a:r>
            <a:r>
              <a:rPr lang="en-US" smtClean="0">
                <a:latin typeface="Arial" charset="0"/>
                <a:ea typeface="ＭＳ Ｐゴシック"/>
                <a:cs typeface="Arial" charset="0"/>
              </a:rPr>
              <a:t/>
            </a:r>
            <a:br>
              <a:rPr lang="en-US" smtClean="0">
                <a:latin typeface="Arial" charset="0"/>
                <a:ea typeface="ＭＳ Ｐゴシック"/>
                <a:cs typeface="Arial" charset="0"/>
              </a:rPr>
            </a:br>
            <a:endParaRPr lang="en-US" smtClean="0">
              <a:latin typeface="Arial" charset="0"/>
              <a:ea typeface="ＭＳ Ｐゴシック"/>
              <a:cs typeface="Arial" charset="0"/>
            </a:endParaRPr>
          </a:p>
        </p:txBody>
      </p:sp>
      <p:sp>
        <p:nvSpPr>
          <p:cNvPr id="37890" name="Rectangle 2"/>
          <p:cNvSpPr>
            <a:spLocks noChangeArrowheads="1"/>
          </p:cNvSpPr>
          <p:nvPr/>
        </p:nvSpPr>
        <p:spPr bwMode="auto">
          <a:xfrm>
            <a:off x="381000" y="990600"/>
            <a:ext cx="8458200" cy="5078413"/>
          </a:xfrm>
          <a:prstGeom prst="rect">
            <a:avLst/>
          </a:prstGeom>
          <a:noFill/>
          <a:ln w="9525">
            <a:noFill/>
            <a:miter lim="800000"/>
            <a:headEnd/>
            <a:tailEnd/>
          </a:ln>
        </p:spPr>
        <p:txBody>
          <a:bodyPr>
            <a:spAutoFit/>
          </a:bodyPr>
          <a:lstStyle/>
          <a:p>
            <a:r>
              <a:rPr lang="en-US" b="1"/>
              <a:t>Masters</a:t>
            </a:r>
            <a:endParaRPr lang="en-US"/>
          </a:p>
          <a:p>
            <a:r>
              <a:rPr lang="en-US"/>
              <a:t>o       Modbus/TCP</a:t>
            </a:r>
          </a:p>
          <a:p>
            <a:r>
              <a:rPr lang="en-US"/>
              <a:t>o       Modbus RTU/ASCII serial</a:t>
            </a:r>
          </a:p>
          <a:p>
            <a:r>
              <a:rPr lang="en-US"/>
              <a:t>o       Modbus RTU/ASCII over Ethernet TCP/IP</a:t>
            </a:r>
          </a:p>
          <a:p>
            <a:endParaRPr lang="en-US"/>
          </a:p>
          <a:p>
            <a:r>
              <a:rPr lang="en-US" b="1"/>
              <a:t>Slaves</a:t>
            </a:r>
            <a:endParaRPr lang="en-US"/>
          </a:p>
          <a:p>
            <a:r>
              <a:rPr lang="en-US"/>
              <a:t>o       Modbus/TCP</a:t>
            </a:r>
          </a:p>
          <a:p>
            <a:r>
              <a:rPr lang="en-US"/>
              <a:t>o       Modbus RTU/ASCII serial</a:t>
            </a:r>
          </a:p>
          <a:p>
            <a:r>
              <a:rPr lang="en-US"/>
              <a:t>o       Remote Modbus RTU/ASCII serial</a:t>
            </a:r>
          </a:p>
          <a:p>
            <a:r>
              <a:rPr lang="en-US"/>
              <a:t>·       All masters can communicate to all slaves – whether local or remote</a:t>
            </a:r>
          </a:p>
          <a:p>
            <a:r>
              <a:rPr lang="en-US"/>
              <a:t>·       Up to 255 Modbus slave devices per gateway </a:t>
            </a:r>
          </a:p>
          <a:p>
            <a:r>
              <a:rPr lang="en-US"/>
              <a:t>·       No limit on number of slave devices per serial port</a:t>
            </a:r>
          </a:p>
          <a:p>
            <a:r>
              <a:rPr lang="en-US"/>
              <a:t>·       Automatically locates slave devices and routes messages </a:t>
            </a:r>
          </a:p>
          <a:p>
            <a:endParaRPr lang="en-US" b="1"/>
          </a:p>
          <a:p>
            <a:r>
              <a:rPr lang="en-US" b="1"/>
              <a:t>Automatic</a:t>
            </a:r>
            <a:r>
              <a:rPr lang="en-US"/>
              <a:t> protocol conversion and routing·       </a:t>
            </a:r>
          </a:p>
          <a:p>
            <a:endParaRPr lang="en-US" b="1"/>
          </a:p>
          <a:p>
            <a:r>
              <a:rPr lang="en-US" b="1"/>
              <a:t>Advanced</a:t>
            </a:r>
            <a:r>
              <a:rPr lang="en-US"/>
              <a:t> serial port and slave device specific diagnostic capabilities via embedded web pages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7" descr="Pipeline app_cluster view_v2.05c.JPG"/>
          <p:cNvPicPr>
            <a:picLocks noGrp="1" noChangeAspect="1"/>
          </p:cNvPicPr>
          <p:nvPr>
            <p:ph idx="1"/>
          </p:nvPr>
        </p:nvPicPr>
        <p:blipFill>
          <a:blip r:embed="rId2" cstate="print"/>
          <a:srcRect/>
          <a:stretch>
            <a:fillRect/>
          </a:stretch>
        </p:blipFill>
        <p:spPr>
          <a:xfrm>
            <a:off x="1754188" y="304800"/>
            <a:ext cx="5483225" cy="6162675"/>
          </a:xfrm>
        </p:spPr>
      </p:pic>
      <p:pic>
        <p:nvPicPr>
          <p:cNvPr id="4" name="Picture 3" descr="v2.03_winner_mod1.bmp"/>
          <p:cNvPicPr>
            <a:picLocks noChangeAspect="1"/>
          </p:cNvPicPr>
          <p:nvPr/>
        </p:nvPicPr>
        <p:blipFill>
          <a:blip r:embed="rId3" cstate="print"/>
          <a:srcRect l="4545" r="9091"/>
          <a:stretch>
            <a:fillRect/>
          </a:stretch>
        </p:blipFill>
        <p:spPr>
          <a:xfrm>
            <a:off x="7391400" y="5257800"/>
            <a:ext cx="1447800" cy="838200"/>
          </a:xfrm>
          <a:prstGeom prst="rect">
            <a:avLst/>
          </a:prstGeom>
          <a:effectLst>
            <a:softEdge rad="63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457200" y="304800"/>
            <a:ext cx="4648200" cy="868363"/>
          </a:xfrm>
        </p:spPr>
        <p:txBody>
          <a:bodyPr/>
          <a:lstStyle/>
          <a:p>
            <a:pPr eaLnBrk="1" hangingPunct="1"/>
            <a:r>
              <a:rPr lang="en-US" b="1" u="sng" smtClean="0">
                <a:solidFill>
                  <a:srgbClr val="E2383E"/>
                </a:solidFill>
                <a:latin typeface="Arial" charset="0"/>
                <a:ea typeface="ＭＳ Ｐゴシック"/>
                <a:cs typeface="Arial" charset="0"/>
              </a:rPr>
              <a:t>DeviceMaster® RTS</a:t>
            </a:r>
            <a:endParaRPr lang="en-US" u="sng" smtClean="0">
              <a:latin typeface="Arial" charset="0"/>
              <a:ea typeface="ＭＳ Ｐゴシック"/>
              <a:cs typeface="Arial" charset="0"/>
            </a:endParaRPr>
          </a:p>
        </p:txBody>
      </p:sp>
      <p:pic>
        <p:nvPicPr>
          <p:cNvPr id="13" name="Picture 12" descr="Floorplan_v10.65_all purpose.jpg"/>
          <p:cNvPicPr>
            <a:picLocks noChangeAspect="1"/>
          </p:cNvPicPr>
          <p:nvPr/>
        </p:nvPicPr>
        <p:blipFill>
          <a:blip r:embed="rId2" cstate="print"/>
          <a:stretch>
            <a:fillRect/>
          </a:stretch>
        </p:blipFill>
        <p:spPr>
          <a:xfrm>
            <a:off x="457200" y="1583456"/>
            <a:ext cx="7924800" cy="3889584"/>
          </a:xfrm>
          <a:prstGeom prst="rect">
            <a:avLst/>
          </a:prstGeom>
        </p:spPr>
      </p:pic>
      <p:grpSp>
        <p:nvGrpSpPr>
          <p:cNvPr id="11" name="Group 10"/>
          <p:cNvGrpSpPr/>
          <p:nvPr/>
        </p:nvGrpSpPr>
        <p:grpSpPr>
          <a:xfrm>
            <a:off x="228600" y="2667000"/>
            <a:ext cx="1600200" cy="3614231"/>
            <a:chOff x="228600" y="2667000"/>
            <a:chExt cx="1600200" cy="3614231"/>
          </a:xfrm>
        </p:grpSpPr>
        <p:pic>
          <p:nvPicPr>
            <p:cNvPr id="5" name="Picture 4" descr="Graphic_HeelsUp.JPG"/>
            <p:cNvPicPr>
              <a:picLocks noChangeAspect="1"/>
            </p:cNvPicPr>
            <p:nvPr/>
          </p:nvPicPr>
          <p:blipFill>
            <a:blip r:embed="rId3" cstate="print"/>
            <a:stretch>
              <a:fillRect/>
            </a:stretch>
          </p:blipFill>
          <p:spPr>
            <a:xfrm>
              <a:off x="228600" y="4876800"/>
              <a:ext cx="1600200" cy="1404431"/>
            </a:xfrm>
            <a:prstGeom prst="rect">
              <a:avLst/>
            </a:prstGeom>
          </p:spPr>
        </p:pic>
        <p:cxnSp>
          <p:nvCxnSpPr>
            <p:cNvPr id="9" name="Straight Connector 8"/>
            <p:cNvCxnSpPr/>
            <p:nvPr/>
          </p:nvCxnSpPr>
          <p:spPr>
            <a:xfrm flipH="1">
              <a:off x="1219200" y="2667000"/>
              <a:ext cx="457200" cy="2286000"/>
            </a:xfrm>
            <a:prstGeom prst="line">
              <a:avLst/>
            </a:prstGeom>
            <a:ln>
              <a:solidFill>
                <a:srgbClr val="E2383E"/>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914400" y="1066800"/>
            <a:ext cx="7696200" cy="381000"/>
          </a:xfrm>
          <a:prstGeom prst="rect">
            <a:avLst/>
          </a:prstGeom>
          <a:noFill/>
        </p:spPr>
        <p:txBody>
          <a:bodyPr wrap="square" rtlCol="0">
            <a:spAutoFit/>
          </a:bodyPr>
          <a:lstStyle/>
          <a:p>
            <a:r>
              <a:rPr lang="en-US" dirty="0" smtClean="0"/>
              <a:t>Remote programming can increase safety, comfort, and uptime.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4" descr="Pipeline app_satellite view_v2.05.jpg"/>
          <p:cNvPicPr>
            <a:picLocks noGrp="1" noChangeAspect="1"/>
          </p:cNvPicPr>
          <p:nvPr>
            <p:ph idx="1"/>
          </p:nvPr>
        </p:nvPicPr>
        <p:blipFill>
          <a:blip r:embed="rId2" cstate="print"/>
          <a:srcRect/>
          <a:stretch>
            <a:fillRect/>
          </a:stretch>
        </p:blipFill>
        <p:spPr>
          <a:xfrm>
            <a:off x="457200" y="304800"/>
            <a:ext cx="7543800" cy="5691188"/>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81000" y="304800"/>
            <a:ext cx="8229600" cy="914400"/>
          </a:xfrm>
        </p:spPr>
        <p:txBody>
          <a:bodyPr/>
          <a:lstStyle/>
          <a:p>
            <a:pPr eaLnBrk="1" hangingPunct="1"/>
            <a:r>
              <a:rPr lang="en-US" sz="2400" smtClean="0">
                <a:solidFill>
                  <a:schemeClr val="tx1"/>
                </a:solidFill>
                <a:latin typeface="Calibri" pitchFamily="34" charset="0"/>
                <a:ea typeface="ＭＳ Ｐゴシック"/>
                <a:cs typeface="Arial" charset="0"/>
              </a:rPr>
              <a:t>Turn serial Modbus masters into Modbus/TCP masters for network wide connectivity…</a:t>
            </a:r>
            <a:endParaRPr lang="en-US" sz="2400" smtClean="0">
              <a:solidFill>
                <a:schemeClr val="tx1"/>
              </a:solidFill>
              <a:latin typeface="Arial" charset="0"/>
              <a:ea typeface="ＭＳ Ｐゴシック"/>
              <a:cs typeface="Arial" charset="0"/>
            </a:endParaRPr>
          </a:p>
        </p:txBody>
      </p:sp>
      <p:pic>
        <p:nvPicPr>
          <p:cNvPr id="4" name="Picture 3" descr="v2.03_winner_mod1.bmp"/>
          <p:cNvPicPr>
            <a:picLocks noChangeAspect="1"/>
          </p:cNvPicPr>
          <p:nvPr/>
        </p:nvPicPr>
        <p:blipFill>
          <a:blip r:embed="rId2" cstate="print"/>
          <a:srcRect l="4545" r="9091"/>
          <a:stretch>
            <a:fillRect/>
          </a:stretch>
        </p:blipFill>
        <p:spPr>
          <a:xfrm>
            <a:off x="7391400" y="5257800"/>
            <a:ext cx="1447800" cy="838200"/>
          </a:xfrm>
          <a:prstGeom prst="rect">
            <a:avLst/>
          </a:prstGeom>
          <a:effectLst>
            <a:softEdge rad="63500"/>
          </a:effectLst>
        </p:spPr>
      </p:pic>
      <p:pic>
        <p:nvPicPr>
          <p:cNvPr id="6" name="Content Placeholder 5" descr="Router_Remote MBTCP Device config.JPG"/>
          <p:cNvPicPr>
            <a:picLocks noGrp="1" noChangeAspect="1"/>
          </p:cNvPicPr>
          <p:nvPr>
            <p:ph idx="1"/>
          </p:nvPr>
        </p:nvPicPr>
        <p:blipFill>
          <a:blip r:embed="rId3" cstate="print"/>
          <a:stretch>
            <a:fillRect/>
          </a:stretch>
        </p:blipFill>
        <p:spPr>
          <a:xfrm>
            <a:off x="609600" y="1143000"/>
            <a:ext cx="6766774" cy="4983162"/>
          </a:xfrm>
          <a:effectLst>
            <a:softEdge rad="63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039450E5-7EF6-4457-BB2B-C9A3F6C04657}" type="slidenum">
              <a:rPr lang="en-US">
                <a:ea typeface="ＭＳ Ｐゴシック"/>
                <a:cs typeface="Arial" pitchFamily="34" charset="0"/>
              </a:rPr>
              <a:pPr fontAlgn="base">
                <a:spcBef>
                  <a:spcPct val="0"/>
                </a:spcBef>
                <a:spcAft>
                  <a:spcPct val="0"/>
                </a:spcAft>
                <a:defRPr/>
              </a:pPr>
              <a:t>52</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 </a:t>
            </a:r>
          </a:p>
          <a:p>
            <a:pPr fontAlgn="auto">
              <a:spcBef>
                <a:spcPts val="0"/>
              </a:spcBef>
              <a:spcAft>
                <a:spcPts val="0"/>
              </a:spcAft>
              <a:defRPr/>
            </a:pPr>
            <a:r>
              <a:rPr lang="en-US" b="1" dirty="0">
                <a:solidFill>
                  <a:srgbClr val="787878"/>
                </a:solidFill>
                <a:latin typeface="+mj-lt"/>
              </a:rPr>
              <a:t>#1:  Moving a </a:t>
            </a:r>
            <a:r>
              <a:rPr lang="en-US" b="1" dirty="0" err="1">
                <a:solidFill>
                  <a:srgbClr val="787878"/>
                </a:solidFill>
                <a:latin typeface="+mj-lt"/>
              </a:rPr>
              <a:t>Modbus</a:t>
            </a:r>
            <a:r>
              <a:rPr lang="en-US" b="1" dirty="0">
                <a:solidFill>
                  <a:srgbClr val="787878"/>
                </a:solidFill>
                <a:latin typeface="+mj-lt"/>
              </a:rPr>
              <a:t> Device</a:t>
            </a:r>
            <a:endParaRPr lang="en-US" dirty="0">
              <a:solidFill>
                <a:srgbClr val="787878"/>
              </a:solidFill>
              <a:latin typeface="+mj-lt"/>
            </a:endParaRPr>
          </a:p>
        </p:txBody>
      </p:sp>
      <p:sp>
        <p:nvSpPr>
          <p:cNvPr id="8" name="TextBox 7"/>
          <p:cNvSpPr txBox="1"/>
          <p:nvPr/>
        </p:nvSpPr>
        <p:spPr>
          <a:xfrm>
            <a:off x="381000" y="4495800"/>
            <a:ext cx="7696200" cy="923925"/>
          </a:xfrm>
          <a:prstGeom prst="rect">
            <a:avLst/>
          </a:prstGeom>
          <a:noFill/>
        </p:spPr>
        <p:txBody>
          <a:bodyPr>
            <a:spAutoFit/>
          </a:bodyPr>
          <a:lstStyle/>
          <a:p>
            <a:pPr>
              <a:defRPr/>
            </a:pPr>
            <a:r>
              <a:rPr lang="en-US" b="1" dirty="0">
                <a:solidFill>
                  <a:schemeClr val="accent2">
                    <a:lumMod val="75000"/>
                  </a:schemeClr>
                </a:solidFill>
                <a:latin typeface="+mn-lt"/>
              </a:rPr>
              <a:t>Existing Implementation</a:t>
            </a:r>
            <a:r>
              <a:rPr lang="en-US" b="1" dirty="0">
                <a:latin typeface="+mn-lt"/>
              </a:rPr>
              <a:t>:</a:t>
            </a:r>
            <a:r>
              <a:rPr lang="en-US" dirty="0">
                <a:latin typeface="+mn-lt"/>
              </a:rPr>
              <a:t>  </a:t>
            </a:r>
            <a:r>
              <a:rPr lang="en-US" dirty="0" err="1">
                <a:latin typeface="+mn-lt"/>
              </a:rPr>
              <a:t>Modbus</a:t>
            </a:r>
            <a:r>
              <a:rPr lang="en-US" dirty="0">
                <a:latin typeface="+mn-lt"/>
              </a:rPr>
              <a:t>/RTU serial master communicating to a number of </a:t>
            </a:r>
            <a:r>
              <a:rPr lang="en-US" dirty="0" err="1">
                <a:latin typeface="+mn-lt"/>
              </a:rPr>
              <a:t>Modbus</a:t>
            </a:r>
            <a:r>
              <a:rPr lang="en-US" dirty="0">
                <a:latin typeface="+mn-lt"/>
              </a:rPr>
              <a:t> slave devices on a RS-485 loop.</a:t>
            </a:r>
          </a:p>
          <a:p>
            <a:pPr>
              <a:defRPr/>
            </a:pPr>
            <a:endParaRPr lang="en-US" dirty="0">
              <a:latin typeface="Arial" pitchFamily="34" charset="0"/>
            </a:endParaRPr>
          </a:p>
        </p:txBody>
      </p:sp>
      <p:pic>
        <p:nvPicPr>
          <p:cNvPr id="44038" name="Picture 8" descr="only_modbusSerial_master_to_ModbusRTU_slaves.jpg"/>
          <p:cNvPicPr>
            <a:picLocks noChangeAspect="1" noChangeArrowheads="1"/>
          </p:cNvPicPr>
          <p:nvPr/>
        </p:nvPicPr>
        <p:blipFill>
          <a:blip r:embed="rId2" cstate="print"/>
          <a:srcRect/>
          <a:stretch>
            <a:fillRect/>
          </a:stretch>
        </p:blipFill>
        <p:spPr bwMode="auto">
          <a:xfrm>
            <a:off x="1447800" y="1600200"/>
            <a:ext cx="5715000" cy="2638425"/>
          </a:xfrm>
          <a:prstGeom prst="rect">
            <a:avLst/>
          </a:prstGeom>
          <a:noFill/>
          <a:ln w="9525">
            <a:noFill/>
            <a:miter lim="800000"/>
            <a:headEnd/>
            <a:tailEnd/>
          </a:ln>
        </p:spPr>
      </p:pic>
      <p:pic>
        <p:nvPicPr>
          <p:cNvPr id="44039" name="Picture 4"/>
          <p:cNvPicPr>
            <a:picLocks noChangeAspect="1" noChangeArrowheads="1"/>
          </p:cNvPicPr>
          <p:nvPr/>
        </p:nvPicPr>
        <p:blipFill>
          <a:blip r:embed="rId3" cstate="print"/>
          <a:srcRect/>
          <a:stretch>
            <a:fillRect/>
          </a:stretch>
        </p:blipFill>
        <p:spPr bwMode="auto">
          <a:xfrm>
            <a:off x="8262938" y="4876800"/>
            <a:ext cx="473075" cy="123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E6F4F21A-E473-4F6E-8421-901FF5F8EDC4}" type="slidenum">
              <a:rPr lang="en-US">
                <a:ea typeface="ＭＳ Ｐゴシック"/>
                <a:cs typeface="Arial" pitchFamily="34" charset="0"/>
              </a:rPr>
              <a:pPr fontAlgn="base">
                <a:spcBef>
                  <a:spcPct val="0"/>
                </a:spcBef>
                <a:spcAft>
                  <a:spcPct val="0"/>
                </a:spcAft>
                <a:defRPr/>
              </a:pPr>
              <a:t>53</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a:t>
            </a:r>
            <a:endParaRPr lang="en-US" b="1" dirty="0">
              <a:solidFill>
                <a:schemeClr val="bg1">
                  <a:lumMod val="50000"/>
                </a:schemeClr>
              </a:solidFill>
              <a:latin typeface="+mj-lt"/>
            </a:endParaRPr>
          </a:p>
          <a:p>
            <a:pPr fontAlgn="auto">
              <a:spcBef>
                <a:spcPts val="0"/>
              </a:spcBef>
              <a:spcAft>
                <a:spcPts val="0"/>
              </a:spcAft>
              <a:defRPr/>
            </a:pPr>
            <a:r>
              <a:rPr lang="en-US" b="1" dirty="0">
                <a:solidFill>
                  <a:srgbClr val="787878"/>
                </a:solidFill>
                <a:latin typeface="+mj-lt"/>
              </a:rPr>
              <a:t>#1:  Moving a </a:t>
            </a:r>
            <a:r>
              <a:rPr lang="en-US" b="1" dirty="0" err="1">
                <a:solidFill>
                  <a:srgbClr val="787878"/>
                </a:solidFill>
                <a:latin typeface="+mj-lt"/>
              </a:rPr>
              <a:t>Modbus</a:t>
            </a:r>
            <a:r>
              <a:rPr lang="en-US" b="1" dirty="0">
                <a:solidFill>
                  <a:srgbClr val="787878"/>
                </a:solidFill>
                <a:latin typeface="+mj-lt"/>
              </a:rPr>
              <a:t> Device</a:t>
            </a:r>
            <a:endParaRPr lang="en-US" dirty="0">
              <a:solidFill>
                <a:srgbClr val="787878"/>
              </a:solidFill>
              <a:latin typeface="+mj-lt"/>
            </a:endParaRPr>
          </a:p>
        </p:txBody>
      </p:sp>
      <p:pic>
        <p:nvPicPr>
          <p:cNvPr id="45061" name="Picture 8" descr="only_modbusSerial_master_to_ModbusRTU_slaves.jpg"/>
          <p:cNvPicPr>
            <a:picLocks noChangeAspect="1" noChangeArrowheads="1"/>
          </p:cNvPicPr>
          <p:nvPr/>
        </p:nvPicPr>
        <p:blipFill>
          <a:blip r:embed="rId2" cstate="print"/>
          <a:srcRect/>
          <a:stretch>
            <a:fillRect/>
          </a:stretch>
        </p:blipFill>
        <p:spPr bwMode="auto">
          <a:xfrm>
            <a:off x="1447800" y="1600200"/>
            <a:ext cx="5715000" cy="2638425"/>
          </a:xfrm>
          <a:prstGeom prst="rect">
            <a:avLst/>
          </a:prstGeom>
          <a:noFill/>
          <a:ln w="9525">
            <a:noFill/>
            <a:miter lim="800000"/>
            <a:headEnd/>
            <a:tailEnd/>
          </a:ln>
        </p:spPr>
      </p:pic>
      <p:sp>
        <p:nvSpPr>
          <p:cNvPr id="10" name="Rectangle 9"/>
          <p:cNvSpPr/>
          <p:nvPr/>
        </p:nvSpPr>
        <p:spPr>
          <a:xfrm>
            <a:off x="457200" y="4572000"/>
            <a:ext cx="7848600" cy="1477963"/>
          </a:xfrm>
          <a:prstGeom prst="rect">
            <a:avLst/>
          </a:prstGeom>
        </p:spPr>
        <p:txBody>
          <a:bodyPr>
            <a:spAutoFit/>
          </a:bodyPr>
          <a:lstStyle/>
          <a:p>
            <a:pPr>
              <a:defRPr/>
            </a:pPr>
            <a:r>
              <a:rPr lang="en-US" b="1" dirty="0">
                <a:solidFill>
                  <a:schemeClr val="accent2">
                    <a:lumMod val="75000"/>
                  </a:schemeClr>
                </a:solidFill>
                <a:latin typeface="+mn-lt"/>
              </a:rPr>
              <a:t>Requirements</a:t>
            </a:r>
            <a:r>
              <a:rPr lang="en-US" dirty="0">
                <a:latin typeface="+mn-lt"/>
              </a:rPr>
              <a:t>: </a:t>
            </a:r>
          </a:p>
          <a:p>
            <a:pPr>
              <a:buFont typeface="Arial" pitchFamily="34" charset="0"/>
              <a:buChar char="•"/>
              <a:defRPr/>
            </a:pPr>
            <a:r>
              <a:rPr lang="en-US" dirty="0">
                <a:latin typeface="+mn-lt"/>
              </a:rPr>
              <a:t>  One or more of the slave devices must be moved and the distance is too great to remain on the RS-485 serial loop.</a:t>
            </a:r>
          </a:p>
          <a:p>
            <a:pPr>
              <a:buFont typeface="Arial" pitchFamily="34" charset="0"/>
              <a:buChar char="•"/>
              <a:defRPr/>
            </a:pPr>
            <a:endParaRPr lang="en-US" dirty="0">
              <a:latin typeface="+mn-lt"/>
            </a:endParaRPr>
          </a:p>
          <a:p>
            <a:pPr>
              <a:buFont typeface="Arial" pitchFamily="34" charset="0"/>
              <a:buChar char="•"/>
              <a:defRPr/>
            </a:pPr>
            <a:r>
              <a:rPr lang="en-US" dirty="0">
                <a:latin typeface="+mn-lt"/>
              </a:rPr>
              <a:t>  It is desired that the PLC program remain </a:t>
            </a:r>
            <a:r>
              <a:rPr lang="en-US" i="1" dirty="0">
                <a:latin typeface="+mn-lt"/>
              </a:rPr>
              <a:t>unchanged</a:t>
            </a:r>
            <a:r>
              <a:rPr lang="en-US" dirty="0">
                <a:latin typeface="+mn-lt"/>
              </a:rPr>
              <a:t>.</a:t>
            </a:r>
          </a:p>
        </p:txBody>
      </p:sp>
      <p:pic>
        <p:nvPicPr>
          <p:cNvPr id="45063" name="Picture 4"/>
          <p:cNvPicPr>
            <a:picLocks noChangeAspect="1" noChangeArrowheads="1"/>
          </p:cNvPicPr>
          <p:nvPr/>
        </p:nvPicPr>
        <p:blipFill>
          <a:blip r:embed="rId3" cstate="print"/>
          <a:srcRect/>
          <a:stretch>
            <a:fillRect/>
          </a:stretch>
        </p:blipFill>
        <p:spPr bwMode="auto">
          <a:xfrm>
            <a:off x="8262938" y="4876800"/>
            <a:ext cx="473075" cy="123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dirty="0"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0674F341-7220-4F05-B4C3-771881083FF9}" type="slidenum">
              <a:rPr lang="en-US">
                <a:ea typeface="ＭＳ Ｐゴシック"/>
                <a:cs typeface="Arial" pitchFamily="34" charset="0"/>
              </a:rPr>
              <a:pPr fontAlgn="base">
                <a:spcBef>
                  <a:spcPct val="0"/>
                </a:spcBef>
                <a:spcAft>
                  <a:spcPct val="0"/>
                </a:spcAft>
                <a:defRPr/>
              </a:pPr>
              <a:t>54</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a:t>
            </a:r>
            <a:endParaRPr lang="en-US" b="1" dirty="0">
              <a:solidFill>
                <a:schemeClr val="bg1">
                  <a:lumMod val="50000"/>
                </a:schemeClr>
              </a:solidFill>
              <a:latin typeface="+mj-lt"/>
            </a:endParaRPr>
          </a:p>
          <a:p>
            <a:pPr fontAlgn="auto">
              <a:spcBef>
                <a:spcPts val="0"/>
              </a:spcBef>
              <a:spcAft>
                <a:spcPts val="0"/>
              </a:spcAft>
              <a:defRPr/>
            </a:pPr>
            <a:r>
              <a:rPr lang="en-US" b="1" dirty="0">
                <a:solidFill>
                  <a:srgbClr val="787878"/>
                </a:solidFill>
                <a:latin typeface="+mj-lt"/>
              </a:rPr>
              <a:t>#1:  Moving a </a:t>
            </a:r>
            <a:r>
              <a:rPr lang="en-US" b="1" dirty="0" err="1">
                <a:solidFill>
                  <a:srgbClr val="787878"/>
                </a:solidFill>
                <a:latin typeface="+mj-lt"/>
              </a:rPr>
              <a:t>Modbus</a:t>
            </a:r>
            <a:r>
              <a:rPr lang="en-US" b="1" dirty="0">
                <a:solidFill>
                  <a:srgbClr val="787878"/>
                </a:solidFill>
                <a:latin typeface="+mj-lt"/>
              </a:rPr>
              <a:t> Device</a:t>
            </a:r>
            <a:endParaRPr lang="en-US" dirty="0">
              <a:solidFill>
                <a:srgbClr val="787878"/>
              </a:solidFill>
              <a:latin typeface="+mj-lt"/>
            </a:endParaRPr>
          </a:p>
        </p:txBody>
      </p:sp>
      <p:sp>
        <p:nvSpPr>
          <p:cNvPr id="63489" name="Rectangle 1"/>
          <p:cNvSpPr>
            <a:spLocks noChangeArrowheads="1"/>
          </p:cNvSpPr>
          <p:nvPr/>
        </p:nvSpPr>
        <p:spPr bwMode="auto">
          <a:xfrm>
            <a:off x="381000" y="1371600"/>
            <a:ext cx="8382000" cy="4524375"/>
          </a:xfrm>
          <a:prstGeom prst="rect">
            <a:avLst/>
          </a:prstGeom>
          <a:noFill/>
          <a:ln w="9525">
            <a:noFill/>
            <a:miter lim="800000"/>
            <a:headEnd/>
            <a:tailEnd/>
          </a:ln>
          <a:effectLst/>
        </p:spPr>
        <p:txBody>
          <a:bodyPr anchor="ctr">
            <a:spAutoFit/>
          </a:bodyPr>
          <a:lstStyle/>
          <a:p>
            <a:r>
              <a:rPr lang="en-US" sz="1600" b="1">
                <a:solidFill>
                  <a:srgbClr val="77933C"/>
                </a:solidFill>
                <a:latin typeface="Calibri" pitchFamily="34" charset="0"/>
                <a:ea typeface="Calibri" pitchFamily="34" charset="0"/>
                <a:cs typeface="Times New Roman" pitchFamily="18" charset="0"/>
              </a:rPr>
              <a:t>Solution: </a:t>
            </a:r>
          </a:p>
          <a:p>
            <a:endParaRPr lang="en-US" sz="1600">
              <a:latin typeface="Calibri" pitchFamily="34" charset="0"/>
              <a:ea typeface="Calibri" pitchFamily="34" charset="0"/>
              <a:cs typeface="Times New Roman" pitchFamily="18" charset="0"/>
            </a:endParaRPr>
          </a:p>
          <a:p>
            <a:pPr eaLnBrk="0" hangingPunct="0">
              <a:buFontTx/>
              <a:buChar char="•"/>
            </a:pPr>
            <a:r>
              <a:rPr lang="en-US" sz="1600">
                <a:latin typeface="Calibri" pitchFamily="34" charset="0"/>
                <a:ea typeface="Calibri" pitchFamily="34" charset="0"/>
                <a:cs typeface="Times New Roman" pitchFamily="18" charset="0"/>
              </a:rPr>
              <a:t> Connect a 2-Port DeviceMaster UP running Modbus Router between the Modbus/RTU master    and the remaining serial devices. </a:t>
            </a:r>
          </a:p>
          <a:p>
            <a:pPr eaLnBrk="0" hangingPunct="0">
              <a:buFontTx/>
              <a:buChar char="•"/>
            </a:pPr>
            <a:endParaRPr lang="en-US" sz="1600">
              <a:latin typeface="Calibri" pitchFamily="34" charset="0"/>
              <a:ea typeface="Calibri" pitchFamily="34" charset="0"/>
              <a:cs typeface="Times New Roman" pitchFamily="18" charset="0"/>
            </a:endParaRPr>
          </a:p>
          <a:p>
            <a:pPr eaLnBrk="0" hangingPunct="0">
              <a:buFontTx/>
              <a:buChar char="•"/>
            </a:pPr>
            <a:r>
              <a:rPr lang="en-US" sz="1600">
                <a:latin typeface="Calibri" pitchFamily="34" charset="0"/>
                <a:ea typeface="Calibri" pitchFamily="34" charset="0"/>
                <a:cs typeface="Times New Roman" pitchFamily="18" charset="0"/>
              </a:rPr>
              <a:t> Connect a 1-Port DeviceMaster UP running Modbus Router to the moved devices.</a:t>
            </a:r>
            <a:endParaRPr lang="en-US" sz="1600">
              <a:latin typeface="Calibri" pitchFamily="34" charset="0"/>
            </a:endParaRPr>
          </a:p>
          <a:p>
            <a:pPr eaLnBrk="0" hangingPunct="0">
              <a:buFontTx/>
              <a:buChar char="•"/>
            </a:pPr>
            <a:endParaRPr lang="en-US" sz="1600">
              <a:latin typeface="Calibri" pitchFamily="34" charset="0"/>
            </a:endParaRPr>
          </a:p>
          <a:p>
            <a:pPr eaLnBrk="0" hangingPunct="0">
              <a:buFontTx/>
              <a:buChar char="•"/>
            </a:pPr>
            <a:r>
              <a:rPr lang="en-US" sz="1600">
                <a:latin typeface="Calibri" pitchFamily="34" charset="0"/>
              </a:rPr>
              <a:t> Connect the two DeviceMasters to an Ethernet network.</a:t>
            </a:r>
          </a:p>
          <a:p>
            <a:pPr eaLnBrk="0" hangingPunct="0">
              <a:buFontTx/>
              <a:buChar char="•"/>
            </a:pPr>
            <a:endParaRPr lang="en-US" sz="1600">
              <a:latin typeface="Calibri" pitchFamily="34" charset="0"/>
            </a:endParaRPr>
          </a:p>
          <a:p>
            <a:pPr eaLnBrk="0" hangingPunct="0">
              <a:buFontTx/>
              <a:buChar char="•"/>
            </a:pPr>
            <a:r>
              <a:rPr lang="en-US" sz="1600">
                <a:latin typeface="Calibri" pitchFamily="34" charset="0"/>
              </a:rPr>
              <a:t> Configure the DeviceMasters:</a:t>
            </a:r>
          </a:p>
          <a:p>
            <a:pPr lvl="1" eaLnBrk="0" hangingPunct="0">
              <a:buFont typeface="Symbol" pitchFamily="18" charset="2"/>
              <a:buChar char=""/>
            </a:pPr>
            <a:endParaRPr lang="en-US" sz="1600">
              <a:latin typeface="Calibri" pitchFamily="34" charset="0"/>
            </a:endParaRPr>
          </a:p>
          <a:p>
            <a:pPr lvl="1" eaLnBrk="0" hangingPunct="0">
              <a:buFont typeface="Symbol" pitchFamily="18" charset="2"/>
              <a:buChar char=""/>
            </a:pPr>
            <a:r>
              <a:rPr lang="en-US" sz="1600">
                <a:latin typeface="Calibri" pitchFamily="34" charset="0"/>
              </a:rPr>
              <a:t>1-Port DeviceMaster serial port set to Modbus/RTU-to-Slaves.</a:t>
            </a:r>
          </a:p>
          <a:p>
            <a:pPr lvl="1" eaLnBrk="0" hangingPunct="0">
              <a:buFont typeface="Symbol" pitchFamily="18" charset="2"/>
              <a:buChar char=""/>
            </a:pPr>
            <a:r>
              <a:rPr lang="en-US" sz="1600">
                <a:latin typeface="Calibri" pitchFamily="34" charset="0"/>
              </a:rPr>
              <a:t>2-Port DeviceMaster 1: </a:t>
            </a:r>
          </a:p>
          <a:p>
            <a:pPr lvl="2" eaLnBrk="0" hangingPunct="0">
              <a:buFont typeface="Courier New" pitchFamily="49" charset="0"/>
              <a:buChar char="o"/>
            </a:pPr>
            <a:r>
              <a:rPr lang="en-US" sz="1600">
                <a:latin typeface="Calibri" pitchFamily="34" charset="0"/>
              </a:rPr>
              <a:t>Serial port 1 set to Modbus/RTU-to-Master (to the PLC)</a:t>
            </a:r>
          </a:p>
          <a:p>
            <a:pPr lvl="2" eaLnBrk="0" hangingPunct="0">
              <a:buFont typeface="Courier New" pitchFamily="49" charset="0"/>
              <a:buChar char="o"/>
            </a:pPr>
            <a:r>
              <a:rPr lang="en-US" sz="1600">
                <a:latin typeface="Calibri" pitchFamily="34" charset="0"/>
              </a:rPr>
              <a:t>Serial port 2 set to Modbus/RTU-to-Slaves</a:t>
            </a:r>
          </a:p>
          <a:p>
            <a:pPr lvl="2" eaLnBrk="0" hangingPunct="0">
              <a:buFont typeface="Courier New" pitchFamily="49" charset="0"/>
              <a:buChar char="o"/>
            </a:pPr>
            <a:r>
              <a:rPr lang="en-US" sz="1600">
                <a:latin typeface="Calibri" pitchFamily="34" charset="0"/>
              </a:rPr>
              <a:t>Devices connected to the 1-Port DeviceMaster configured as remote.</a:t>
            </a:r>
          </a:p>
          <a:p>
            <a:pPr eaLnBrk="0" hangingPunct="0">
              <a:buFontTx/>
              <a:buChar char="•"/>
            </a:pPr>
            <a:endParaRPr lang="en-US" sz="1600">
              <a:latin typeface="Calibri" pitchFamily="34" charset="0"/>
            </a:endParaRPr>
          </a:p>
          <a:p>
            <a:pPr eaLnBrk="0" hangingPunct="0">
              <a:buFontTx/>
              <a:buChar char="•"/>
            </a:pPr>
            <a:r>
              <a:rPr lang="en-US" sz="1600">
                <a:latin typeface="Calibri" pitchFamily="34" charset="0"/>
              </a:rPr>
              <a:t>No changes required to the PLC program. All system changes are transparent.</a:t>
            </a:r>
          </a:p>
        </p:txBody>
      </p:sp>
      <p:pic>
        <p:nvPicPr>
          <p:cNvPr id="46086" name="Picture 2"/>
          <p:cNvPicPr>
            <a:picLocks noChangeAspect="1" noChangeArrowheads="1"/>
          </p:cNvPicPr>
          <p:nvPr/>
        </p:nvPicPr>
        <p:blipFill>
          <a:blip r:embed="rId2" cstate="print"/>
          <a:srcRect/>
          <a:stretch>
            <a:fillRect/>
          </a:stretch>
        </p:blipFill>
        <p:spPr bwMode="auto">
          <a:xfrm>
            <a:off x="8305800" y="4876800"/>
            <a:ext cx="457200" cy="119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176248A7-F96C-4086-83E2-E0D95A9492A8}" type="slidenum">
              <a:rPr lang="en-US">
                <a:ea typeface="ＭＳ Ｐゴシック"/>
                <a:cs typeface="Arial" pitchFamily="34" charset="0"/>
              </a:rPr>
              <a:pPr fontAlgn="base">
                <a:spcBef>
                  <a:spcPct val="0"/>
                </a:spcBef>
                <a:spcAft>
                  <a:spcPct val="0"/>
                </a:spcAft>
                <a:defRPr/>
              </a:pPr>
              <a:t>55</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a:t>
            </a:r>
            <a:endParaRPr lang="en-US" b="1" dirty="0">
              <a:solidFill>
                <a:schemeClr val="bg1">
                  <a:lumMod val="50000"/>
                </a:schemeClr>
              </a:solidFill>
              <a:latin typeface="+mj-lt"/>
            </a:endParaRPr>
          </a:p>
          <a:p>
            <a:pPr fontAlgn="auto">
              <a:spcBef>
                <a:spcPts val="0"/>
              </a:spcBef>
              <a:spcAft>
                <a:spcPts val="0"/>
              </a:spcAft>
              <a:defRPr/>
            </a:pPr>
            <a:r>
              <a:rPr lang="en-US" b="1" dirty="0">
                <a:solidFill>
                  <a:srgbClr val="787878"/>
                </a:solidFill>
                <a:latin typeface="+mj-lt"/>
              </a:rPr>
              <a:t>#1:  Moving a </a:t>
            </a:r>
            <a:r>
              <a:rPr lang="en-US" b="1" dirty="0" err="1">
                <a:solidFill>
                  <a:srgbClr val="787878"/>
                </a:solidFill>
                <a:latin typeface="+mj-lt"/>
              </a:rPr>
              <a:t>Modbus</a:t>
            </a:r>
            <a:r>
              <a:rPr lang="en-US" b="1" dirty="0">
                <a:solidFill>
                  <a:srgbClr val="787878"/>
                </a:solidFill>
                <a:latin typeface="+mj-lt"/>
              </a:rPr>
              <a:t> Device  :  </a:t>
            </a:r>
            <a:r>
              <a:rPr lang="en-US" b="1" dirty="0">
                <a:solidFill>
                  <a:schemeClr val="accent3">
                    <a:lumMod val="75000"/>
                  </a:schemeClr>
                </a:solidFill>
                <a:latin typeface="+mj-lt"/>
              </a:rPr>
              <a:t>Solved</a:t>
            </a:r>
            <a:endParaRPr lang="en-US" dirty="0">
              <a:solidFill>
                <a:schemeClr val="accent3">
                  <a:lumMod val="75000"/>
                </a:schemeClr>
              </a:solidFill>
              <a:latin typeface="+mj-lt"/>
            </a:endParaRPr>
          </a:p>
        </p:txBody>
      </p:sp>
      <p:pic>
        <p:nvPicPr>
          <p:cNvPr id="47109" name="Picture 7" descr="modbusSerial_master_to_remote_and_local_ModbusRTU_slave.jpg"/>
          <p:cNvPicPr>
            <a:picLocks noChangeAspect="1" noChangeArrowheads="1"/>
          </p:cNvPicPr>
          <p:nvPr/>
        </p:nvPicPr>
        <p:blipFill>
          <a:blip r:embed="rId2" cstate="print"/>
          <a:srcRect/>
          <a:stretch>
            <a:fillRect/>
          </a:stretch>
        </p:blipFill>
        <p:spPr bwMode="auto">
          <a:xfrm>
            <a:off x="457200" y="1676400"/>
            <a:ext cx="5943600" cy="3663950"/>
          </a:xfrm>
          <a:prstGeom prst="rect">
            <a:avLst/>
          </a:prstGeom>
          <a:noFill/>
          <a:ln w="9525">
            <a:noFill/>
            <a:miter lim="800000"/>
            <a:headEnd/>
            <a:tailEnd/>
          </a:ln>
        </p:spPr>
      </p:pic>
      <p:sp>
        <p:nvSpPr>
          <p:cNvPr id="9" name="TextBox 8"/>
          <p:cNvSpPr txBox="1"/>
          <p:nvPr/>
        </p:nvSpPr>
        <p:spPr>
          <a:xfrm>
            <a:off x="6477000" y="1752600"/>
            <a:ext cx="1905000" cy="3540125"/>
          </a:xfrm>
          <a:prstGeom prst="rect">
            <a:avLst/>
          </a:prstGeom>
          <a:noFill/>
        </p:spPr>
        <p:txBody>
          <a:bodyPr>
            <a:spAutoFit/>
          </a:bodyPr>
          <a:lstStyle/>
          <a:p>
            <a:pPr>
              <a:buFont typeface="Wingdings" pitchFamily="2" charset="2"/>
              <a:buChar char="ü"/>
              <a:defRPr/>
            </a:pPr>
            <a:r>
              <a:rPr lang="en-US" sz="1400" dirty="0">
                <a:latin typeface="+mn-lt"/>
              </a:rPr>
              <a:t>Over half the devices populating the loop have been relocated with very little effort!</a:t>
            </a:r>
          </a:p>
          <a:p>
            <a:pPr>
              <a:buFont typeface="Wingdings" pitchFamily="2" charset="2"/>
              <a:buChar char="ü"/>
              <a:defRPr/>
            </a:pPr>
            <a:endParaRPr lang="en-US" sz="1400" dirty="0">
              <a:latin typeface="+mn-lt"/>
            </a:endParaRPr>
          </a:p>
          <a:p>
            <a:pPr>
              <a:buFont typeface="Wingdings" pitchFamily="2" charset="2"/>
              <a:buChar char="ü"/>
              <a:defRPr/>
            </a:pPr>
            <a:r>
              <a:rPr lang="en-US" sz="1400" dirty="0">
                <a:latin typeface="+mn-lt"/>
              </a:rPr>
              <a:t>The PLC program did not change one iota.  In fact, the PLC is not even aware that anything is different!</a:t>
            </a:r>
          </a:p>
          <a:p>
            <a:pPr>
              <a:buFont typeface="Wingdings" pitchFamily="2" charset="2"/>
              <a:buChar char="ü"/>
              <a:defRPr/>
            </a:pPr>
            <a:endParaRPr lang="en-US" sz="1400" dirty="0">
              <a:latin typeface="+mn-lt"/>
            </a:endParaRPr>
          </a:p>
          <a:p>
            <a:pPr>
              <a:buFont typeface="Wingdings" pitchFamily="2" charset="2"/>
              <a:buChar char="ü"/>
              <a:defRPr/>
            </a:pPr>
            <a:r>
              <a:rPr lang="en-US" sz="1400" dirty="0">
                <a:latin typeface="+mn-lt"/>
              </a:rPr>
              <a:t>The devices have successfully been relocated  without paying for engineering time on the PLC!</a:t>
            </a:r>
          </a:p>
        </p:txBody>
      </p:sp>
      <p:pic>
        <p:nvPicPr>
          <p:cNvPr id="47111" name="Picture 3" descr="C:\Documents and Settings\nolank\Local Settings\Temporary Internet Files\Content.IE5\1WRPABPG\MC900078629[1].wmf"/>
          <p:cNvPicPr>
            <a:picLocks noChangeAspect="1" noChangeArrowheads="1"/>
          </p:cNvPicPr>
          <p:nvPr/>
        </p:nvPicPr>
        <p:blipFill>
          <a:blip r:embed="rId3" cstate="print"/>
          <a:srcRect/>
          <a:stretch>
            <a:fillRect/>
          </a:stretch>
        </p:blipFill>
        <p:spPr bwMode="auto">
          <a:xfrm>
            <a:off x="7848600" y="5029200"/>
            <a:ext cx="1106488" cy="1122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FDAAA801-5C4D-46BD-BD79-1B7E543C3F20}" type="slidenum">
              <a:rPr lang="en-US">
                <a:ea typeface="ＭＳ Ｐゴシック"/>
                <a:cs typeface="Arial" pitchFamily="34" charset="0"/>
              </a:rPr>
              <a:pPr fontAlgn="base">
                <a:spcBef>
                  <a:spcPct val="0"/>
                </a:spcBef>
                <a:spcAft>
                  <a:spcPct val="0"/>
                </a:spcAft>
                <a:defRPr/>
              </a:pPr>
              <a:t>56</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 </a:t>
            </a:r>
          </a:p>
          <a:p>
            <a:pPr fontAlgn="auto">
              <a:spcBef>
                <a:spcPts val="0"/>
              </a:spcBef>
              <a:spcAft>
                <a:spcPts val="0"/>
              </a:spcAft>
              <a:defRPr/>
            </a:pPr>
            <a:r>
              <a:rPr lang="en-US" b="1" dirty="0">
                <a:solidFill>
                  <a:srgbClr val="787878"/>
                </a:solidFill>
                <a:latin typeface="+mj-lt"/>
              </a:rPr>
              <a:t>#2:  Adding Ethernet </a:t>
            </a:r>
            <a:r>
              <a:rPr lang="en-US" b="1" dirty="0" err="1">
                <a:solidFill>
                  <a:srgbClr val="787878"/>
                </a:solidFill>
                <a:latin typeface="+mj-lt"/>
              </a:rPr>
              <a:t>Modbus</a:t>
            </a:r>
            <a:r>
              <a:rPr lang="en-US" b="1" dirty="0">
                <a:solidFill>
                  <a:srgbClr val="787878"/>
                </a:solidFill>
                <a:latin typeface="+mj-lt"/>
              </a:rPr>
              <a:t> Masters to an Existing System</a:t>
            </a:r>
            <a:endParaRPr lang="en-US" dirty="0">
              <a:solidFill>
                <a:srgbClr val="787878"/>
              </a:solidFill>
              <a:latin typeface="+mj-lt"/>
            </a:endParaRPr>
          </a:p>
        </p:txBody>
      </p:sp>
      <p:sp>
        <p:nvSpPr>
          <p:cNvPr id="8" name="TextBox 7"/>
          <p:cNvSpPr txBox="1"/>
          <p:nvPr/>
        </p:nvSpPr>
        <p:spPr>
          <a:xfrm>
            <a:off x="381000" y="4495800"/>
            <a:ext cx="7696200" cy="923925"/>
          </a:xfrm>
          <a:prstGeom prst="rect">
            <a:avLst/>
          </a:prstGeom>
          <a:noFill/>
        </p:spPr>
        <p:txBody>
          <a:bodyPr>
            <a:spAutoFit/>
          </a:bodyPr>
          <a:lstStyle/>
          <a:p>
            <a:pPr>
              <a:defRPr/>
            </a:pPr>
            <a:r>
              <a:rPr lang="en-US" b="1" dirty="0">
                <a:solidFill>
                  <a:schemeClr val="accent2">
                    <a:lumMod val="75000"/>
                  </a:schemeClr>
                </a:solidFill>
                <a:latin typeface="+mn-lt"/>
              </a:rPr>
              <a:t>Existing Implementation</a:t>
            </a:r>
            <a:r>
              <a:rPr lang="en-US" b="1" dirty="0">
                <a:latin typeface="+mn-lt"/>
              </a:rPr>
              <a:t>:</a:t>
            </a:r>
            <a:r>
              <a:rPr lang="en-US" dirty="0">
                <a:latin typeface="+mn-lt"/>
              </a:rPr>
              <a:t>  </a:t>
            </a:r>
            <a:r>
              <a:rPr lang="en-US" dirty="0" err="1">
                <a:latin typeface="+mn-lt"/>
              </a:rPr>
              <a:t>Modbus</a:t>
            </a:r>
            <a:r>
              <a:rPr lang="en-US" dirty="0">
                <a:latin typeface="+mn-lt"/>
              </a:rPr>
              <a:t>/RTU serial master communicating to a number of </a:t>
            </a:r>
            <a:r>
              <a:rPr lang="en-US" dirty="0" err="1">
                <a:latin typeface="+mn-lt"/>
              </a:rPr>
              <a:t>Modbus</a:t>
            </a:r>
            <a:r>
              <a:rPr lang="en-US" dirty="0">
                <a:latin typeface="+mn-lt"/>
              </a:rPr>
              <a:t> slave devices on a RS-485 loop.</a:t>
            </a:r>
          </a:p>
          <a:p>
            <a:pPr>
              <a:defRPr/>
            </a:pPr>
            <a:endParaRPr lang="en-US" dirty="0">
              <a:latin typeface="Arial" pitchFamily="34" charset="0"/>
            </a:endParaRPr>
          </a:p>
        </p:txBody>
      </p:sp>
      <p:pic>
        <p:nvPicPr>
          <p:cNvPr id="48134" name="Picture 8" descr="only_modbusSerial_master_to_ModbusRTU_slaves.jpg"/>
          <p:cNvPicPr>
            <a:picLocks noChangeAspect="1" noChangeArrowheads="1"/>
          </p:cNvPicPr>
          <p:nvPr/>
        </p:nvPicPr>
        <p:blipFill>
          <a:blip r:embed="rId2" cstate="print"/>
          <a:srcRect/>
          <a:stretch>
            <a:fillRect/>
          </a:stretch>
        </p:blipFill>
        <p:spPr bwMode="auto">
          <a:xfrm>
            <a:off x="1447800" y="1600200"/>
            <a:ext cx="5715000" cy="2638425"/>
          </a:xfrm>
          <a:prstGeom prst="rect">
            <a:avLst/>
          </a:prstGeom>
          <a:noFill/>
          <a:ln w="9525">
            <a:noFill/>
            <a:miter lim="800000"/>
            <a:headEnd/>
            <a:tailEnd/>
          </a:ln>
        </p:spPr>
      </p:pic>
      <p:pic>
        <p:nvPicPr>
          <p:cNvPr id="48135" name="Picture 4"/>
          <p:cNvPicPr>
            <a:picLocks noChangeAspect="1" noChangeArrowheads="1"/>
          </p:cNvPicPr>
          <p:nvPr/>
        </p:nvPicPr>
        <p:blipFill>
          <a:blip r:embed="rId3" cstate="print"/>
          <a:srcRect/>
          <a:stretch>
            <a:fillRect/>
          </a:stretch>
        </p:blipFill>
        <p:spPr bwMode="auto">
          <a:xfrm>
            <a:off x="8262938" y="4876800"/>
            <a:ext cx="473075" cy="123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DF7802B4-1138-4B28-9DB0-CB09BE23DBA5}" type="slidenum">
              <a:rPr lang="en-US">
                <a:ea typeface="ＭＳ Ｐゴシック"/>
                <a:cs typeface="Arial" pitchFamily="34" charset="0"/>
              </a:rPr>
              <a:pPr fontAlgn="base">
                <a:spcBef>
                  <a:spcPct val="0"/>
                </a:spcBef>
                <a:spcAft>
                  <a:spcPct val="0"/>
                </a:spcAft>
                <a:defRPr/>
              </a:pPr>
              <a:t>57</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a:t>
            </a:r>
            <a:endParaRPr lang="en-US" b="1" dirty="0">
              <a:solidFill>
                <a:schemeClr val="bg1">
                  <a:lumMod val="50000"/>
                </a:schemeClr>
              </a:solidFill>
              <a:latin typeface="+mj-lt"/>
            </a:endParaRPr>
          </a:p>
          <a:p>
            <a:pPr fontAlgn="auto">
              <a:spcBef>
                <a:spcPts val="0"/>
              </a:spcBef>
              <a:spcAft>
                <a:spcPts val="0"/>
              </a:spcAft>
              <a:defRPr/>
            </a:pPr>
            <a:r>
              <a:rPr lang="en-US" b="1" dirty="0">
                <a:solidFill>
                  <a:srgbClr val="787878"/>
                </a:solidFill>
                <a:latin typeface="+mj-lt"/>
              </a:rPr>
              <a:t>#2:  Adding Ethernet </a:t>
            </a:r>
            <a:r>
              <a:rPr lang="en-US" b="1" dirty="0" err="1">
                <a:solidFill>
                  <a:srgbClr val="787878"/>
                </a:solidFill>
                <a:latin typeface="+mj-lt"/>
              </a:rPr>
              <a:t>Modbus</a:t>
            </a:r>
            <a:r>
              <a:rPr lang="en-US" b="1" dirty="0">
                <a:solidFill>
                  <a:srgbClr val="787878"/>
                </a:solidFill>
                <a:latin typeface="+mj-lt"/>
              </a:rPr>
              <a:t> Masters to an Existing System</a:t>
            </a:r>
            <a:endParaRPr lang="en-US" dirty="0">
              <a:solidFill>
                <a:srgbClr val="787878"/>
              </a:solidFill>
              <a:latin typeface="+mj-lt"/>
            </a:endParaRPr>
          </a:p>
        </p:txBody>
      </p:sp>
      <p:pic>
        <p:nvPicPr>
          <p:cNvPr id="49157" name="Picture 8" descr="only_modbusSerial_master_to_ModbusRTU_slaves.jpg"/>
          <p:cNvPicPr>
            <a:picLocks noChangeAspect="1" noChangeArrowheads="1"/>
          </p:cNvPicPr>
          <p:nvPr/>
        </p:nvPicPr>
        <p:blipFill>
          <a:blip r:embed="rId2" cstate="print"/>
          <a:srcRect/>
          <a:stretch>
            <a:fillRect/>
          </a:stretch>
        </p:blipFill>
        <p:spPr bwMode="auto">
          <a:xfrm>
            <a:off x="1447800" y="1600200"/>
            <a:ext cx="5715000" cy="2638425"/>
          </a:xfrm>
          <a:prstGeom prst="rect">
            <a:avLst/>
          </a:prstGeom>
          <a:noFill/>
          <a:ln w="9525">
            <a:noFill/>
            <a:miter lim="800000"/>
            <a:headEnd/>
            <a:tailEnd/>
          </a:ln>
        </p:spPr>
      </p:pic>
      <p:sp>
        <p:nvSpPr>
          <p:cNvPr id="10" name="Rectangle 9"/>
          <p:cNvSpPr/>
          <p:nvPr/>
        </p:nvSpPr>
        <p:spPr>
          <a:xfrm>
            <a:off x="457200" y="4572000"/>
            <a:ext cx="7848600" cy="1477963"/>
          </a:xfrm>
          <a:prstGeom prst="rect">
            <a:avLst/>
          </a:prstGeom>
        </p:spPr>
        <p:txBody>
          <a:bodyPr>
            <a:spAutoFit/>
          </a:bodyPr>
          <a:lstStyle/>
          <a:p>
            <a:pPr>
              <a:defRPr/>
            </a:pPr>
            <a:r>
              <a:rPr lang="en-US" b="1" dirty="0">
                <a:solidFill>
                  <a:schemeClr val="accent2">
                    <a:lumMod val="75000"/>
                  </a:schemeClr>
                </a:solidFill>
                <a:latin typeface="+mn-lt"/>
              </a:rPr>
              <a:t>Requirements</a:t>
            </a:r>
            <a:r>
              <a:rPr lang="en-US" dirty="0">
                <a:latin typeface="+mn-lt"/>
              </a:rPr>
              <a:t>: </a:t>
            </a:r>
          </a:p>
          <a:p>
            <a:pPr>
              <a:buFont typeface="Arial" pitchFamily="34" charset="0"/>
              <a:buChar char="•"/>
              <a:defRPr/>
            </a:pPr>
            <a:r>
              <a:rPr lang="en-US" dirty="0">
                <a:latin typeface="+mn-lt"/>
              </a:rPr>
              <a:t>  One or more Ethernet </a:t>
            </a:r>
            <a:r>
              <a:rPr lang="en-US" dirty="0" err="1">
                <a:latin typeface="+mn-lt"/>
              </a:rPr>
              <a:t>Modbus</a:t>
            </a:r>
            <a:r>
              <a:rPr lang="en-US" dirty="0">
                <a:latin typeface="+mn-lt"/>
              </a:rPr>
              <a:t> masters must be added to the system and provide access to the </a:t>
            </a:r>
            <a:r>
              <a:rPr lang="en-US" dirty="0" err="1">
                <a:latin typeface="+mn-lt"/>
              </a:rPr>
              <a:t>Modbus</a:t>
            </a:r>
            <a:r>
              <a:rPr lang="en-US" dirty="0">
                <a:latin typeface="+mn-lt"/>
              </a:rPr>
              <a:t> slaves.</a:t>
            </a:r>
          </a:p>
          <a:p>
            <a:pPr>
              <a:defRPr/>
            </a:pPr>
            <a:endParaRPr lang="en-US" dirty="0">
              <a:latin typeface="+mn-lt"/>
            </a:endParaRPr>
          </a:p>
          <a:p>
            <a:pPr>
              <a:buFont typeface="Arial" pitchFamily="34" charset="0"/>
              <a:buChar char="•"/>
              <a:defRPr/>
            </a:pPr>
            <a:r>
              <a:rPr lang="en-US" dirty="0">
                <a:latin typeface="+mn-lt"/>
              </a:rPr>
              <a:t>  It is desired that the PLC program remain </a:t>
            </a:r>
            <a:r>
              <a:rPr lang="en-US" i="1" dirty="0">
                <a:latin typeface="+mn-lt"/>
              </a:rPr>
              <a:t>unchanged</a:t>
            </a:r>
            <a:r>
              <a:rPr lang="en-US" dirty="0">
                <a:latin typeface="+mn-lt"/>
              </a:rPr>
              <a:t>.</a:t>
            </a:r>
          </a:p>
        </p:txBody>
      </p:sp>
      <p:pic>
        <p:nvPicPr>
          <p:cNvPr id="49159" name="Picture 4"/>
          <p:cNvPicPr>
            <a:picLocks noChangeAspect="1" noChangeArrowheads="1"/>
          </p:cNvPicPr>
          <p:nvPr/>
        </p:nvPicPr>
        <p:blipFill>
          <a:blip r:embed="rId3" cstate="print"/>
          <a:srcRect/>
          <a:stretch>
            <a:fillRect/>
          </a:stretch>
        </p:blipFill>
        <p:spPr bwMode="auto">
          <a:xfrm>
            <a:off x="8262938" y="4876800"/>
            <a:ext cx="473075" cy="123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cstate="print"/>
          <a:srcRect/>
          <a:stretch>
            <a:fillRect/>
          </a:stretch>
        </p:blipFill>
        <p:spPr bwMode="auto">
          <a:xfrm>
            <a:off x="8305800" y="4876800"/>
            <a:ext cx="457200" cy="1190625"/>
          </a:xfrm>
          <a:prstGeom prst="rect">
            <a:avLst/>
          </a:prstGeom>
          <a:noFill/>
          <a:ln w="9525">
            <a:noFill/>
            <a:miter lim="800000"/>
            <a:headEnd/>
            <a:tailEnd/>
          </a:ln>
        </p:spPr>
      </p:pic>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80868062-6CEF-4AA6-A0A7-61308C36740B}" type="slidenum">
              <a:rPr lang="en-US">
                <a:ea typeface="ＭＳ Ｐゴシック"/>
                <a:cs typeface="Arial" pitchFamily="34" charset="0"/>
              </a:rPr>
              <a:pPr fontAlgn="base">
                <a:spcBef>
                  <a:spcPct val="0"/>
                </a:spcBef>
                <a:spcAft>
                  <a:spcPct val="0"/>
                </a:spcAft>
                <a:defRPr/>
              </a:pPr>
              <a:t>58</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a:t>
            </a:r>
            <a:endParaRPr lang="en-US" b="1" dirty="0">
              <a:solidFill>
                <a:schemeClr val="bg1">
                  <a:lumMod val="50000"/>
                </a:schemeClr>
              </a:solidFill>
              <a:latin typeface="+mj-lt"/>
            </a:endParaRPr>
          </a:p>
          <a:p>
            <a:pPr fontAlgn="auto">
              <a:spcBef>
                <a:spcPts val="0"/>
              </a:spcBef>
              <a:spcAft>
                <a:spcPts val="0"/>
              </a:spcAft>
              <a:defRPr/>
            </a:pPr>
            <a:r>
              <a:rPr lang="en-US" b="1" dirty="0">
                <a:solidFill>
                  <a:srgbClr val="787878"/>
                </a:solidFill>
                <a:latin typeface="+mj-lt"/>
              </a:rPr>
              <a:t>#2:  Adding Ethernet </a:t>
            </a:r>
            <a:r>
              <a:rPr lang="en-US" b="1" dirty="0" err="1">
                <a:solidFill>
                  <a:srgbClr val="787878"/>
                </a:solidFill>
                <a:latin typeface="+mj-lt"/>
              </a:rPr>
              <a:t>Modbus</a:t>
            </a:r>
            <a:r>
              <a:rPr lang="en-US" b="1" dirty="0">
                <a:solidFill>
                  <a:srgbClr val="787878"/>
                </a:solidFill>
                <a:latin typeface="+mj-lt"/>
              </a:rPr>
              <a:t> Masters to an Existing System</a:t>
            </a:r>
            <a:endParaRPr lang="en-US" dirty="0">
              <a:solidFill>
                <a:srgbClr val="787878"/>
              </a:solidFill>
              <a:latin typeface="+mj-lt"/>
            </a:endParaRPr>
          </a:p>
        </p:txBody>
      </p:sp>
      <p:sp>
        <p:nvSpPr>
          <p:cNvPr id="72705" name="Rectangle 1"/>
          <p:cNvSpPr>
            <a:spLocks noChangeArrowheads="1"/>
          </p:cNvSpPr>
          <p:nvPr/>
        </p:nvSpPr>
        <p:spPr bwMode="auto">
          <a:xfrm>
            <a:off x="381000" y="1447800"/>
            <a:ext cx="8382000" cy="3786188"/>
          </a:xfrm>
          <a:prstGeom prst="rect">
            <a:avLst/>
          </a:prstGeom>
          <a:noFill/>
          <a:ln w="9525">
            <a:noFill/>
            <a:miter lim="800000"/>
            <a:headEnd/>
            <a:tailEnd/>
          </a:ln>
          <a:effectLst/>
        </p:spPr>
        <p:txBody>
          <a:bodyPr anchor="ctr">
            <a:spAutoFit/>
          </a:bodyPr>
          <a:lstStyle/>
          <a:p>
            <a:r>
              <a:rPr lang="en-US" sz="1600" b="1">
                <a:solidFill>
                  <a:srgbClr val="77933C"/>
                </a:solidFill>
                <a:latin typeface="Calibri" pitchFamily="34" charset="0"/>
                <a:ea typeface="Calibri" pitchFamily="34" charset="0"/>
                <a:cs typeface="Times New Roman" pitchFamily="18" charset="0"/>
              </a:rPr>
              <a:t>Solution: </a:t>
            </a:r>
          </a:p>
          <a:p>
            <a:endParaRPr lang="en-US" sz="1600">
              <a:solidFill>
                <a:srgbClr val="77933C"/>
              </a:solidFill>
              <a:latin typeface="Calibri" pitchFamily="34" charset="0"/>
              <a:ea typeface="Calibri" pitchFamily="34" charset="0"/>
              <a:cs typeface="Times New Roman" pitchFamily="18" charset="0"/>
            </a:endParaRPr>
          </a:p>
          <a:p>
            <a:pPr eaLnBrk="0" hangingPunct="0">
              <a:buFontTx/>
              <a:buChar char="•"/>
            </a:pPr>
            <a:r>
              <a:rPr lang="en-US" sz="1600">
                <a:latin typeface="Calibri" pitchFamily="34" charset="0"/>
                <a:ea typeface="Calibri" pitchFamily="34" charset="0"/>
                <a:cs typeface="Times New Roman" pitchFamily="18" charset="0"/>
              </a:rPr>
              <a:t> Connect a 2-Port DeviceMaster UP running Modbus Router between the Modbus/RTU master and serial devices. </a:t>
            </a:r>
          </a:p>
          <a:p>
            <a:pPr eaLnBrk="0" hangingPunct="0">
              <a:buFontTx/>
              <a:buChar char="•"/>
            </a:pPr>
            <a:endParaRPr lang="en-US" sz="1600">
              <a:latin typeface="Calibri" pitchFamily="34" charset="0"/>
            </a:endParaRPr>
          </a:p>
          <a:p>
            <a:pPr eaLnBrk="0" hangingPunct="0">
              <a:buFontTx/>
              <a:buChar char="•"/>
            </a:pPr>
            <a:r>
              <a:rPr lang="en-US" sz="1600">
                <a:latin typeface="Calibri" pitchFamily="34" charset="0"/>
              </a:rPr>
              <a:t> Connect the DeviceMaster UP to an Ethernet network.</a:t>
            </a:r>
          </a:p>
          <a:p>
            <a:pPr eaLnBrk="0" hangingPunct="0">
              <a:buFontTx/>
              <a:buChar char="•"/>
            </a:pPr>
            <a:endParaRPr lang="en-US" sz="1600">
              <a:latin typeface="Calibri" pitchFamily="34" charset="0"/>
            </a:endParaRPr>
          </a:p>
          <a:p>
            <a:pPr eaLnBrk="0" hangingPunct="0">
              <a:buFontTx/>
              <a:buChar char="•"/>
            </a:pPr>
            <a:r>
              <a:rPr lang="en-US" sz="1600">
                <a:latin typeface="Calibri" pitchFamily="34" charset="0"/>
              </a:rPr>
              <a:t> Configure the DeviceMaster UP:</a:t>
            </a:r>
          </a:p>
          <a:p>
            <a:pPr eaLnBrk="0" hangingPunct="0">
              <a:buFontTx/>
              <a:buChar char="•"/>
            </a:pPr>
            <a:endParaRPr lang="en-US" sz="1600">
              <a:latin typeface="Calibri" pitchFamily="34" charset="0"/>
            </a:endParaRPr>
          </a:p>
          <a:p>
            <a:pPr lvl="1" eaLnBrk="0" hangingPunct="0">
              <a:buFont typeface="Symbol" pitchFamily="18" charset="2"/>
              <a:buChar char=""/>
            </a:pPr>
            <a:r>
              <a:rPr lang="en-US" sz="1600">
                <a:latin typeface="Calibri" pitchFamily="34" charset="0"/>
              </a:rPr>
              <a:t>Serial port 1 set to Modbus/RTU-to-Master (to the PLC)</a:t>
            </a:r>
          </a:p>
          <a:p>
            <a:pPr lvl="1" eaLnBrk="0" hangingPunct="0">
              <a:buFont typeface="Symbol" pitchFamily="18" charset="2"/>
              <a:buChar char=""/>
            </a:pPr>
            <a:r>
              <a:rPr lang="en-US" sz="1600">
                <a:latin typeface="Calibri" pitchFamily="34" charset="0"/>
              </a:rPr>
              <a:t>Serial port 2 set to Modbus/RTU-to-Slaves</a:t>
            </a:r>
          </a:p>
          <a:p>
            <a:pPr lvl="1" eaLnBrk="0" hangingPunct="0">
              <a:buFont typeface="Symbol" pitchFamily="18" charset="2"/>
              <a:buChar char=""/>
            </a:pPr>
            <a:r>
              <a:rPr lang="en-US" sz="1600">
                <a:latin typeface="Calibri" pitchFamily="34" charset="0"/>
              </a:rPr>
              <a:t>If required, configure the Modbus RTU/ASCII over Ethernet TCP/IP interface.</a:t>
            </a:r>
          </a:p>
          <a:p>
            <a:pPr lvl="1" eaLnBrk="0" hangingPunct="0">
              <a:buFont typeface="Symbol" pitchFamily="18" charset="2"/>
              <a:buChar char=""/>
            </a:pPr>
            <a:endParaRPr lang="en-US" sz="1600">
              <a:latin typeface="Calibri" pitchFamily="34" charset="0"/>
            </a:endParaRPr>
          </a:p>
          <a:p>
            <a:pPr eaLnBrk="0" hangingPunct="0">
              <a:buFontTx/>
              <a:buChar char="•"/>
            </a:pPr>
            <a:r>
              <a:rPr lang="en-US" sz="1600">
                <a:latin typeface="Calibri" pitchFamily="34" charset="0"/>
              </a:rPr>
              <a:t> No changes required to the existing PLC program. All system changes are transparent to the existing PLC.</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ln>
            <a:miter lim="800000"/>
            <a:headEnd/>
            <a:tailEnd/>
          </a:ln>
        </p:spPr>
        <p:txBody>
          <a:bodyPr/>
          <a:lstStyle/>
          <a:p>
            <a:pPr fontAlgn="base">
              <a:spcBef>
                <a:spcPct val="0"/>
              </a:spcBef>
              <a:spcAft>
                <a:spcPct val="0"/>
              </a:spcAft>
              <a:defRPr/>
            </a:pPr>
            <a:fld id="{96569FF2-77F5-4081-AA77-41A12428791A}" type="datetime1">
              <a:rPr lang="en-US">
                <a:ea typeface="ＭＳ Ｐゴシック"/>
                <a:cs typeface="Arial" pitchFamily="34" charset="0"/>
              </a:rPr>
              <a:pPr fontAlgn="base">
                <a:spcBef>
                  <a:spcPct val="0"/>
                </a:spcBef>
                <a:spcAft>
                  <a:spcPct val="0"/>
                </a:spcAft>
                <a:defRPr/>
              </a:pPr>
              <a:t>5/2/2017</a:t>
            </a:fld>
            <a:endParaRPr lang="en-US">
              <a:ea typeface="ＭＳ Ｐゴシック"/>
              <a:cs typeface="Arial" pitchFamily="34" charset="0"/>
            </a:endParaRPr>
          </a:p>
        </p:txBody>
      </p:sp>
      <p:sp>
        <p:nvSpPr>
          <p:cNvPr id="24579" name="Footer Placeholder 3"/>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24580"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6FA09F2A-8AFE-4E2D-9D50-7FE71749425F}" type="slidenum">
              <a:rPr lang="en-US">
                <a:ea typeface="ＭＳ Ｐゴシック"/>
                <a:cs typeface="Arial" pitchFamily="34" charset="0"/>
              </a:rPr>
              <a:pPr fontAlgn="base">
                <a:spcBef>
                  <a:spcPct val="0"/>
                </a:spcBef>
                <a:spcAft>
                  <a:spcPct val="0"/>
                </a:spcAft>
                <a:defRPr/>
              </a:pPr>
              <a:t>59</a:t>
            </a:fld>
            <a:endParaRPr lang="en-US">
              <a:ea typeface="ＭＳ Ｐゴシック"/>
              <a:cs typeface="Arial" pitchFamily="34" charset="0"/>
            </a:endParaRPr>
          </a:p>
        </p:txBody>
      </p:sp>
      <p:sp>
        <p:nvSpPr>
          <p:cNvPr id="7" name="Title 1"/>
          <p:cNvSpPr txBox="1">
            <a:spLocks/>
          </p:cNvSpPr>
          <p:nvPr/>
        </p:nvSpPr>
        <p:spPr bwMode="auto">
          <a:xfrm>
            <a:off x="361950" y="261938"/>
            <a:ext cx="8509000" cy="1143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Router Firmware : </a:t>
            </a:r>
            <a:r>
              <a:rPr lang="en-US" b="1" dirty="0">
                <a:solidFill>
                  <a:srgbClr val="787878"/>
                </a:solidFill>
                <a:latin typeface="Arial" pitchFamily="34" charset="0"/>
              </a:rPr>
              <a:t>Solutions to Common Problems</a:t>
            </a:r>
            <a:endParaRPr lang="en-US" b="1" dirty="0">
              <a:solidFill>
                <a:schemeClr val="bg1">
                  <a:lumMod val="50000"/>
                </a:schemeClr>
              </a:solidFill>
              <a:latin typeface="+mj-lt"/>
            </a:endParaRPr>
          </a:p>
          <a:p>
            <a:pPr fontAlgn="auto">
              <a:spcBef>
                <a:spcPts val="0"/>
              </a:spcBef>
              <a:spcAft>
                <a:spcPts val="0"/>
              </a:spcAft>
              <a:defRPr/>
            </a:pPr>
            <a:r>
              <a:rPr lang="en-US" b="1" dirty="0">
                <a:solidFill>
                  <a:srgbClr val="787878"/>
                </a:solidFill>
                <a:latin typeface="+mj-lt"/>
              </a:rPr>
              <a:t>#2:  Adding Ethernet </a:t>
            </a:r>
            <a:r>
              <a:rPr lang="en-US" b="1" dirty="0" err="1">
                <a:solidFill>
                  <a:srgbClr val="787878"/>
                </a:solidFill>
                <a:latin typeface="+mj-lt"/>
              </a:rPr>
              <a:t>Modbus</a:t>
            </a:r>
            <a:r>
              <a:rPr lang="en-US" b="1" dirty="0">
                <a:solidFill>
                  <a:srgbClr val="787878"/>
                </a:solidFill>
                <a:latin typeface="+mj-lt"/>
              </a:rPr>
              <a:t> </a:t>
            </a:r>
            <a:r>
              <a:rPr lang="en-US" b="1" dirty="0" smtClean="0">
                <a:solidFill>
                  <a:srgbClr val="787878"/>
                </a:solidFill>
                <a:latin typeface="+mj-lt"/>
              </a:rPr>
              <a:t>Masters (HMI) </a:t>
            </a:r>
            <a:r>
              <a:rPr lang="en-US" b="1" dirty="0">
                <a:solidFill>
                  <a:srgbClr val="787878"/>
                </a:solidFill>
                <a:latin typeface="+mj-lt"/>
              </a:rPr>
              <a:t>to an Existing System</a:t>
            </a:r>
            <a:r>
              <a:rPr lang="en-US" dirty="0">
                <a:solidFill>
                  <a:srgbClr val="787878"/>
                </a:solidFill>
                <a:latin typeface="+mj-lt"/>
              </a:rPr>
              <a:t> </a:t>
            </a:r>
            <a:r>
              <a:rPr lang="en-US" b="1" dirty="0">
                <a:solidFill>
                  <a:srgbClr val="787878"/>
                </a:solidFill>
                <a:latin typeface="+mj-lt"/>
              </a:rPr>
              <a:t>:  </a:t>
            </a:r>
            <a:r>
              <a:rPr lang="en-US" b="1" dirty="0">
                <a:solidFill>
                  <a:schemeClr val="accent3">
                    <a:lumMod val="75000"/>
                  </a:schemeClr>
                </a:solidFill>
                <a:latin typeface="+mj-lt"/>
              </a:rPr>
              <a:t>Solved</a:t>
            </a:r>
            <a:endParaRPr lang="en-US" dirty="0">
              <a:solidFill>
                <a:schemeClr val="accent3">
                  <a:lumMod val="75000"/>
                </a:schemeClr>
              </a:solidFill>
              <a:latin typeface="+mj-lt"/>
            </a:endParaRPr>
          </a:p>
        </p:txBody>
      </p:sp>
      <p:sp>
        <p:nvSpPr>
          <p:cNvPr id="9" name="TextBox 8"/>
          <p:cNvSpPr txBox="1"/>
          <p:nvPr/>
        </p:nvSpPr>
        <p:spPr>
          <a:xfrm>
            <a:off x="6477000" y="1828800"/>
            <a:ext cx="2057400" cy="3324225"/>
          </a:xfrm>
          <a:prstGeom prst="rect">
            <a:avLst/>
          </a:prstGeom>
          <a:noFill/>
        </p:spPr>
        <p:txBody>
          <a:bodyPr>
            <a:spAutoFit/>
          </a:bodyPr>
          <a:lstStyle/>
          <a:p>
            <a:pPr>
              <a:buFont typeface="Wingdings" pitchFamily="2" charset="2"/>
              <a:buChar char="ü"/>
              <a:defRPr/>
            </a:pPr>
            <a:r>
              <a:rPr lang="en-US" sz="1400" dirty="0">
                <a:latin typeface="+mn-lt"/>
              </a:rPr>
              <a:t>Ethernet </a:t>
            </a:r>
            <a:r>
              <a:rPr lang="en-US" sz="1400" dirty="0" err="1">
                <a:latin typeface="+mn-lt"/>
              </a:rPr>
              <a:t>Modbus</a:t>
            </a:r>
            <a:r>
              <a:rPr lang="en-US" sz="1400" dirty="0">
                <a:latin typeface="+mn-lt"/>
              </a:rPr>
              <a:t> Master(s) added easily to the existing system</a:t>
            </a:r>
          </a:p>
          <a:p>
            <a:pPr>
              <a:buFont typeface="Wingdings" pitchFamily="2" charset="2"/>
              <a:buChar char="ü"/>
              <a:defRPr/>
            </a:pPr>
            <a:endParaRPr lang="en-US" sz="1400" dirty="0">
              <a:latin typeface="+mn-lt"/>
            </a:endParaRPr>
          </a:p>
          <a:p>
            <a:pPr>
              <a:buFont typeface="Wingdings" pitchFamily="2" charset="2"/>
              <a:buChar char="ü"/>
              <a:defRPr/>
            </a:pPr>
            <a:r>
              <a:rPr lang="en-US" sz="1400" dirty="0">
                <a:latin typeface="+mn-lt"/>
              </a:rPr>
              <a:t>Since your connections are now passing through a </a:t>
            </a:r>
            <a:r>
              <a:rPr lang="en-US" sz="1400" dirty="0" err="1">
                <a:latin typeface="+mn-lt"/>
              </a:rPr>
              <a:t>Devicemaster</a:t>
            </a:r>
            <a:r>
              <a:rPr lang="en-US" sz="1400" dirty="0">
                <a:latin typeface="+mn-lt"/>
              </a:rPr>
              <a:t>, you can access advanced communication stats and diagnostic data!</a:t>
            </a:r>
          </a:p>
          <a:p>
            <a:pPr>
              <a:defRPr/>
            </a:pPr>
            <a:endParaRPr lang="en-US" sz="1400" dirty="0">
              <a:latin typeface="+mn-lt"/>
            </a:endParaRPr>
          </a:p>
          <a:p>
            <a:pPr>
              <a:buFont typeface="Wingdings" pitchFamily="2" charset="2"/>
              <a:buChar char="ü"/>
              <a:defRPr/>
            </a:pPr>
            <a:r>
              <a:rPr lang="en-US" sz="1400" dirty="0">
                <a:latin typeface="+mn-lt"/>
              </a:rPr>
              <a:t>The master(s) have been successfully added without spending time on the PLC!</a:t>
            </a:r>
          </a:p>
        </p:txBody>
      </p:sp>
      <p:pic>
        <p:nvPicPr>
          <p:cNvPr id="51206" name="Picture 3" descr="C:\Documents and Settings\nolank\Local Settings\Temporary Internet Files\Content.IE5\1WRPABPG\MC900078629[1].wmf"/>
          <p:cNvPicPr>
            <a:picLocks noChangeAspect="1" noChangeArrowheads="1"/>
          </p:cNvPicPr>
          <p:nvPr/>
        </p:nvPicPr>
        <p:blipFill>
          <a:blip r:embed="rId2" cstate="print"/>
          <a:srcRect/>
          <a:stretch>
            <a:fillRect/>
          </a:stretch>
        </p:blipFill>
        <p:spPr bwMode="auto">
          <a:xfrm>
            <a:off x="7848600" y="5029200"/>
            <a:ext cx="1106488" cy="1122363"/>
          </a:xfrm>
          <a:prstGeom prst="rect">
            <a:avLst/>
          </a:prstGeom>
          <a:noFill/>
          <a:ln w="9525">
            <a:noFill/>
            <a:miter lim="800000"/>
            <a:headEnd/>
            <a:tailEnd/>
          </a:ln>
        </p:spPr>
      </p:pic>
      <p:pic>
        <p:nvPicPr>
          <p:cNvPr id="51207" name="Picture 10" descr="Serial_and Ethernet_masters_ModbusRTU_slaves.jpg"/>
          <p:cNvPicPr>
            <a:picLocks noChangeAspect="1" noChangeArrowheads="1"/>
          </p:cNvPicPr>
          <p:nvPr/>
        </p:nvPicPr>
        <p:blipFill>
          <a:blip r:embed="rId3" cstate="print"/>
          <a:stretch>
            <a:fillRect/>
          </a:stretch>
        </p:blipFill>
        <p:spPr bwMode="auto">
          <a:xfrm>
            <a:off x="466622" y="1676400"/>
            <a:ext cx="5924756" cy="360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457200" y="304800"/>
            <a:ext cx="4648200" cy="868363"/>
          </a:xfrm>
        </p:spPr>
        <p:txBody>
          <a:bodyPr/>
          <a:lstStyle/>
          <a:p>
            <a:pPr eaLnBrk="1" hangingPunct="1"/>
            <a:r>
              <a:rPr lang="en-US" b="1" u="sng" smtClean="0">
                <a:solidFill>
                  <a:srgbClr val="E2383E"/>
                </a:solidFill>
                <a:latin typeface="Arial" charset="0"/>
                <a:ea typeface="ＭＳ Ｐゴシック"/>
                <a:cs typeface="Arial" charset="0"/>
              </a:rPr>
              <a:t>DeviceMaster® RTS</a:t>
            </a:r>
            <a:endParaRPr lang="en-US" u="sng" smtClean="0">
              <a:latin typeface="Arial" charset="0"/>
              <a:ea typeface="ＭＳ Ｐゴシック"/>
              <a:cs typeface="Arial" charset="0"/>
            </a:endParaRPr>
          </a:p>
        </p:txBody>
      </p:sp>
      <p:sp>
        <p:nvSpPr>
          <p:cNvPr id="102403" name="TextBox 3"/>
          <p:cNvSpPr txBox="1">
            <a:spLocks noChangeArrowheads="1"/>
          </p:cNvSpPr>
          <p:nvPr/>
        </p:nvSpPr>
        <p:spPr bwMode="auto">
          <a:xfrm>
            <a:off x="685800" y="1066800"/>
            <a:ext cx="3352800" cy="366713"/>
          </a:xfrm>
          <a:prstGeom prst="rect">
            <a:avLst/>
          </a:prstGeom>
          <a:noFill/>
          <a:ln w="9525">
            <a:noFill/>
            <a:miter lim="800000"/>
            <a:headEnd/>
            <a:tailEnd/>
          </a:ln>
        </p:spPr>
        <p:txBody>
          <a:bodyPr>
            <a:spAutoFit/>
          </a:bodyPr>
          <a:lstStyle/>
          <a:p>
            <a:r>
              <a:rPr lang="en-US">
                <a:latin typeface="Calibri" pitchFamily="34" charset="0"/>
              </a:rPr>
              <a:t>Connecting Serial to Ethernet</a:t>
            </a:r>
          </a:p>
        </p:txBody>
      </p:sp>
      <p:sp>
        <p:nvSpPr>
          <p:cNvPr id="102405" name="Text Box 5"/>
          <p:cNvSpPr txBox="1">
            <a:spLocks noChangeArrowheads="1"/>
          </p:cNvSpPr>
          <p:nvPr/>
        </p:nvSpPr>
        <p:spPr bwMode="auto">
          <a:xfrm>
            <a:off x="1905000" y="1371600"/>
            <a:ext cx="5486400" cy="457200"/>
          </a:xfrm>
          <a:prstGeom prst="rect">
            <a:avLst/>
          </a:prstGeom>
          <a:noFill/>
          <a:ln w="9525">
            <a:noFill/>
            <a:miter lim="800000"/>
            <a:headEnd/>
            <a:tailEnd/>
          </a:ln>
          <a:effectLst/>
        </p:spPr>
        <p:txBody>
          <a:bodyPr>
            <a:spAutoFit/>
          </a:bodyPr>
          <a:lstStyle/>
          <a:p>
            <a:pPr>
              <a:spcBef>
                <a:spcPct val="50000"/>
              </a:spcBef>
            </a:pPr>
            <a:r>
              <a:rPr lang="en-US" sz="2400" u="sng">
                <a:latin typeface="Calibri" pitchFamily="34" charset="0"/>
              </a:rPr>
              <a:t>NS Link Firmware – </a:t>
            </a:r>
            <a:r>
              <a:rPr lang="en-US" sz="2400" i="1" u="sng">
                <a:latin typeface="Calibri" pitchFamily="34" charset="0"/>
              </a:rPr>
              <a:t>Installation Summary</a:t>
            </a:r>
          </a:p>
        </p:txBody>
      </p:sp>
      <p:pic>
        <p:nvPicPr>
          <p:cNvPr id="102410" name="Picture 10" descr="NSLink_Install_2"/>
          <p:cNvPicPr>
            <a:picLocks noChangeAspect="1" noChangeArrowheads="1"/>
          </p:cNvPicPr>
          <p:nvPr/>
        </p:nvPicPr>
        <p:blipFill>
          <a:blip r:embed="rId2" cstate="print"/>
          <a:srcRect/>
          <a:stretch>
            <a:fillRect/>
          </a:stretch>
        </p:blipFill>
        <p:spPr bwMode="auto">
          <a:xfrm>
            <a:off x="1752600" y="1905000"/>
            <a:ext cx="5572125" cy="447357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3"/>
          <p:cNvSpPr txBox="1">
            <a:spLocks noChangeArrowheads="1"/>
          </p:cNvSpPr>
          <p:nvPr/>
        </p:nvSpPr>
        <p:spPr bwMode="auto">
          <a:xfrm>
            <a:off x="2286000" y="6096000"/>
            <a:ext cx="5105400" cy="369888"/>
          </a:xfrm>
          <a:prstGeom prst="rect">
            <a:avLst/>
          </a:prstGeom>
          <a:noFill/>
          <a:ln w="9525">
            <a:noFill/>
            <a:miter lim="800000"/>
            <a:headEnd/>
            <a:tailEnd/>
          </a:ln>
        </p:spPr>
        <p:txBody>
          <a:bodyPr>
            <a:spAutoFit/>
          </a:bodyPr>
          <a:lstStyle/>
          <a:p>
            <a:r>
              <a:rPr lang="en-US"/>
              <a:t>Remote Devices have been added…</a:t>
            </a:r>
          </a:p>
        </p:txBody>
      </p:sp>
      <p:pic>
        <p:nvPicPr>
          <p:cNvPr id="63490"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7848600" y="5486400"/>
            <a:ext cx="685800" cy="685800"/>
          </a:xfrm>
          <a:prstGeom prst="rect">
            <a:avLst/>
          </a:prstGeom>
          <a:noFill/>
          <a:ln w="9525">
            <a:noFill/>
            <a:miter lim="800000"/>
            <a:headEnd/>
            <a:tailEnd/>
          </a:ln>
        </p:spPr>
      </p:pic>
      <p:sp>
        <p:nvSpPr>
          <p:cNvPr id="7" name="Title 1"/>
          <p:cNvSpPr txBox="1">
            <a:spLocks/>
          </p:cNvSpPr>
          <p:nvPr/>
        </p:nvSpPr>
        <p:spPr bwMode="auto">
          <a:xfrm>
            <a:off x="361950" y="304800"/>
            <a:ext cx="8509000" cy="762000"/>
          </a:xfrm>
          <a:prstGeom prst="rect">
            <a:avLst/>
          </a:prstGeom>
          <a:noFill/>
          <a:ln w="9525">
            <a:noFill/>
            <a:miter lim="800000"/>
            <a:headEnd/>
            <a:tailEnd/>
          </a:ln>
        </p:spPr>
        <p:txBody>
          <a:bodyPr anchor="ctr"/>
          <a:lstStyle/>
          <a:p>
            <a:pPr fontAlgn="auto">
              <a:spcBef>
                <a:spcPts val="0"/>
              </a:spcBef>
              <a:spcAft>
                <a:spcPts val="0"/>
              </a:spcAft>
              <a:defRPr/>
            </a:pPr>
            <a:r>
              <a:rPr lang="en-US" sz="3200" b="1" dirty="0">
                <a:solidFill>
                  <a:srgbClr val="E2383E"/>
                </a:solidFill>
                <a:latin typeface="+mj-lt"/>
              </a:rPr>
              <a:t>Modbus </a:t>
            </a:r>
            <a:r>
              <a:rPr lang="en-US" sz="3200" b="1" dirty="0" smtClean="0">
                <a:solidFill>
                  <a:srgbClr val="E2383E"/>
                </a:solidFill>
                <a:latin typeface="+mj-lt"/>
              </a:rPr>
              <a:t>Router: </a:t>
            </a:r>
            <a:r>
              <a:rPr lang="en-US" b="1" dirty="0" smtClean="0">
                <a:solidFill>
                  <a:srgbClr val="787878"/>
                </a:solidFill>
                <a:latin typeface="Arial" pitchFamily="34" charset="0"/>
              </a:rPr>
              <a:t>One of the many helpful diagnostics screens</a:t>
            </a:r>
            <a:endParaRPr lang="en-US" b="1" dirty="0">
              <a:solidFill>
                <a:schemeClr val="bg1">
                  <a:lumMod val="50000"/>
                </a:schemeClr>
              </a:solidFill>
              <a:latin typeface="+mj-lt"/>
            </a:endParaRPr>
          </a:p>
        </p:txBody>
      </p:sp>
      <p:pic>
        <p:nvPicPr>
          <p:cNvPr id="63492" name="Picture 5" descr="Open PortVision_1.JPG"/>
          <p:cNvPicPr>
            <a:picLocks noChangeAspect="1"/>
          </p:cNvPicPr>
          <p:nvPr/>
        </p:nvPicPr>
        <p:blipFill>
          <a:blip r:embed="rId3" cstate="print"/>
          <a:srcRect/>
          <a:stretch>
            <a:fillRect/>
          </a:stretch>
        </p:blipFill>
        <p:spPr bwMode="auto">
          <a:xfrm>
            <a:off x="2057400" y="990600"/>
            <a:ext cx="4333875" cy="5146675"/>
          </a:xfrm>
          <a:prstGeom prst="rect">
            <a:avLst/>
          </a:prstGeom>
          <a:noFill/>
          <a:ln w="9525">
            <a:noFill/>
            <a:miter lim="800000"/>
            <a:headEnd/>
            <a:tailEnd/>
          </a:ln>
        </p:spPr>
      </p:pic>
      <p:pic>
        <p:nvPicPr>
          <p:cNvPr id="63493" name="Picture 3" descr="C:\Documents and Settings\nolank\Local Settings\Temporary Internet Files\Content.IE5\KQJEJNKX\MC900434929[1].png"/>
          <p:cNvPicPr>
            <a:picLocks noChangeAspect="1" noChangeArrowheads="1"/>
          </p:cNvPicPr>
          <p:nvPr/>
        </p:nvPicPr>
        <p:blipFill>
          <a:blip r:embed="rId4" cstate="print"/>
          <a:srcRect/>
          <a:stretch>
            <a:fillRect/>
          </a:stretch>
        </p:blipFill>
        <p:spPr bwMode="auto">
          <a:xfrm>
            <a:off x="685800" y="5257800"/>
            <a:ext cx="1143000" cy="11430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7086600" y="990600"/>
            <a:ext cx="1219200" cy="1847850"/>
          </a:xfrm>
          <a:prstGeom prst="rect">
            <a:avLst/>
          </a:prstGeom>
          <a:noFill/>
          <a:ln w="9525">
            <a:noFill/>
            <a:miter lim="800000"/>
            <a:headEnd/>
            <a:tailEnd/>
          </a:ln>
        </p:spPr>
      </p:pic>
      <p:sp>
        <p:nvSpPr>
          <p:cNvPr id="10" name="TextBox 9"/>
          <p:cNvSpPr txBox="1"/>
          <p:nvPr/>
        </p:nvSpPr>
        <p:spPr>
          <a:xfrm>
            <a:off x="457200" y="1752600"/>
            <a:ext cx="1600200" cy="2308225"/>
          </a:xfrm>
          <a:prstGeom prst="rect">
            <a:avLst/>
          </a:prstGeom>
          <a:noFill/>
        </p:spPr>
        <p:txBody>
          <a:bodyPr>
            <a:spAutoFit/>
          </a:bodyPr>
          <a:lstStyle/>
          <a:p>
            <a:pPr>
              <a:defRPr/>
            </a:pPr>
            <a:r>
              <a:rPr lang="en-US" sz="1600" dirty="0">
                <a:latin typeface="+mn-lt"/>
              </a:rPr>
              <a:t>Detailed Communication Statistics are automatically generated continuously and can be found on a separate page by clicking here.</a:t>
            </a:r>
          </a:p>
        </p:txBody>
      </p:sp>
      <p:sp>
        <p:nvSpPr>
          <p:cNvPr id="11" name="TextBox 10"/>
          <p:cNvSpPr txBox="1"/>
          <p:nvPr/>
        </p:nvSpPr>
        <p:spPr>
          <a:xfrm>
            <a:off x="6858000" y="3048000"/>
            <a:ext cx="1981200" cy="1816100"/>
          </a:xfrm>
          <a:prstGeom prst="rect">
            <a:avLst/>
          </a:prstGeom>
          <a:noFill/>
        </p:spPr>
        <p:txBody>
          <a:bodyPr>
            <a:spAutoFit/>
          </a:bodyPr>
          <a:lstStyle/>
          <a:p>
            <a:pPr>
              <a:defRPr/>
            </a:pPr>
            <a:r>
              <a:rPr lang="en-US" sz="1600" dirty="0">
                <a:latin typeface="+mn-lt"/>
              </a:rPr>
              <a:t>“</a:t>
            </a:r>
            <a:r>
              <a:rPr lang="en-US" sz="1600" dirty="0" err="1">
                <a:latin typeface="+mn-lt"/>
              </a:rPr>
              <a:t>Modbus</a:t>
            </a:r>
            <a:r>
              <a:rPr lang="en-US" sz="1600" dirty="0">
                <a:latin typeface="+mn-lt"/>
              </a:rPr>
              <a:t>/TCP interface diagnostics” will automatically track various errors and provide descriptions of problems </a:t>
            </a:r>
          </a:p>
        </p:txBody>
      </p:sp>
      <p:grpSp>
        <p:nvGrpSpPr>
          <p:cNvPr id="23" name="Group 22"/>
          <p:cNvGrpSpPr>
            <a:grpSpLocks/>
          </p:cNvGrpSpPr>
          <p:nvPr/>
        </p:nvGrpSpPr>
        <p:grpSpPr bwMode="auto">
          <a:xfrm>
            <a:off x="2057400" y="1066800"/>
            <a:ext cx="4800600" cy="1905000"/>
            <a:chOff x="2057400" y="1066800"/>
            <a:chExt cx="4800600" cy="1905000"/>
          </a:xfrm>
        </p:grpSpPr>
        <p:sp>
          <p:nvSpPr>
            <p:cNvPr id="17" name="Rounded Rectangle 16"/>
            <p:cNvSpPr/>
            <p:nvPr/>
          </p:nvSpPr>
          <p:spPr>
            <a:xfrm>
              <a:off x="2057400" y="1066800"/>
              <a:ext cx="2819400" cy="22860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876800" y="1295400"/>
              <a:ext cx="1981200" cy="1676400"/>
            </a:xfrm>
            <a:prstGeom prst="line">
              <a:avLst/>
            </a:prstGeom>
            <a:ln w="12700"/>
          </p:spPr>
          <p:style>
            <a:lnRef idx="2">
              <a:schemeClr val="accent1"/>
            </a:lnRef>
            <a:fillRef idx="0">
              <a:schemeClr val="accent1"/>
            </a:fillRef>
            <a:effectRef idx="1">
              <a:schemeClr val="accent1"/>
            </a:effectRef>
            <a:fontRef idx="minor">
              <a:schemeClr val="tx1"/>
            </a:fontRef>
          </p:style>
        </p:cxnSp>
      </p:grpSp>
      <p:grpSp>
        <p:nvGrpSpPr>
          <p:cNvPr id="22" name="Group 21"/>
          <p:cNvGrpSpPr>
            <a:grpSpLocks/>
          </p:cNvGrpSpPr>
          <p:nvPr/>
        </p:nvGrpSpPr>
        <p:grpSpPr bwMode="auto">
          <a:xfrm>
            <a:off x="1905000" y="1905000"/>
            <a:ext cx="1524000" cy="457200"/>
            <a:chOff x="1905000" y="1905000"/>
            <a:chExt cx="1524000" cy="457200"/>
          </a:xfrm>
        </p:grpSpPr>
        <p:sp>
          <p:nvSpPr>
            <p:cNvPr id="16" name="Rounded Rectangle 15"/>
            <p:cNvSpPr/>
            <p:nvPr/>
          </p:nvSpPr>
          <p:spPr>
            <a:xfrm>
              <a:off x="1981200" y="1905000"/>
              <a:ext cx="1447800" cy="15240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 name="Straight Connector 20"/>
            <p:cNvCxnSpPr>
              <a:stCxn id="16" idx="1"/>
            </p:cNvCxnSpPr>
            <p:nvPr/>
          </p:nvCxnSpPr>
          <p:spPr>
            <a:xfrm rot="10800000" flipV="1">
              <a:off x="1905000" y="1981200"/>
              <a:ext cx="76200" cy="381000"/>
            </a:xfrm>
            <a:prstGeom prst="line">
              <a:avLst/>
            </a:prstGeom>
            <a:ln w="12700"/>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381000" y="304800"/>
            <a:ext cx="8382000" cy="461963"/>
          </a:xfrm>
          <a:prstGeom prst="rect">
            <a:avLst/>
          </a:prstGeom>
          <a:noFill/>
          <a:ln w="9525">
            <a:noFill/>
            <a:miter lim="800000"/>
            <a:headEnd/>
            <a:tailEnd/>
          </a:ln>
        </p:spPr>
        <p:txBody>
          <a:bodyPr>
            <a:spAutoFit/>
          </a:bodyPr>
          <a:lstStyle/>
          <a:p>
            <a:r>
              <a:rPr lang="en-US" sz="2400" b="1" dirty="0" err="1" smtClean="0">
                <a:solidFill>
                  <a:srgbClr val="E2383E"/>
                </a:solidFill>
              </a:rPr>
              <a:t>Modbus</a:t>
            </a:r>
            <a:r>
              <a:rPr lang="en-US" sz="2400" b="1" dirty="0" smtClean="0">
                <a:solidFill>
                  <a:srgbClr val="E2383E"/>
                </a:solidFill>
              </a:rPr>
              <a:t> Router: </a:t>
            </a:r>
            <a:r>
              <a:rPr lang="en-US" sz="1600" b="1" dirty="0" smtClean="0">
                <a:solidFill>
                  <a:srgbClr val="787878"/>
                </a:solidFill>
              </a:rPr>
              <a:t>Real </a:t>
            </a:r>
            <a:r>
              <a:rPr lang="en-US" sz="1600" b="1" dirty="0">
                <a:solidFill>
                  <a:srgbClr val="787878"/>
                </a:solidFill>
              </a:rPr>
              <a:t>Configuration Example</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3" cstate="print"/>
          <a:srcRect/>
          <a:stretch>
            <a:fillRect/>
          </a:stretch>
        </p:blipFill>
        <p:spPr bwMode="auto">
          <a:xfrm>
            <a:off x="228600" y="5791200"/>
            <a:ext cx="762000" cy="762000"/>
          </a:xfrm>
          <a:prstGeom prst="rect">
            <a:avLst/>
          </a:prstGeom>
          <a:noFill/>
          <a:ln w="9525">
            <a:noFill/>
            <a:miter lim="800000"/>
            <a:headEnd/>
            <a:tailEnd/>
          </a:ln>
        </p:spPr>
      </p:pic>
      <p:pic>
        <p:nvPicPr>
          <p:cNvPr id="17" name="Picture 16" descr="Proj7_MLGviaENIP_n_BCSviaMBTCP_DV1.0.jpg"/>
          <p:cNvPicPr>
            <a:picLocks noChangeAspect="1"/>
          </p:cNvPicPr>
          <p:nvPr/>
        </p:nvPicPr>
        <p:blipFill>
          <a:blip r:embed="rId4" cstate="print"/>
          <a:stretch>
            <a:fillRect/>
          </a:stretch>
        </p:blipFill>
        <p:spPr>
          <a:xfrm>
            <a:off x="1371600" y="866935"/>
            <a:ext cx="6553199" cy="512873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381000" y="304800"/>
            <a:ext cx="8382000" cy="707886"/>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Real </a:t>
            </a:r>
            <a:r>
              <a:rPr lang="en-US" sz="1600" b="1" dirty="0">
                <a:solidFill>
                  <a:srgbClr val="787878"/>
                </a:solidFill>
              </a:rPr>
              <a:t>Configuration </a:t>
            </a:r>
            <a:r>
              <a:rPr lang="en-US" sz="1600" b="1" dirty="0" smtClean="0">
                <a:solidFill>
                  <a:srgbClr val="787878"/>
                </a:solidFill>
              </a:rPr>
              <a:t>Example: Shared Memory allows Master to Master communications in addition to other traffic</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3" cstate="print"/>
          <a:srcRect/>
          <a:stretch>
            <a:fillRect/>
          </a:stretch>
        </p:blipFill>
        <p:spPr bwMode="auto">
          <a:xfrm>
            <a:off x="228600" y="5791200"/>
            <a:ext cx="762000" cy="762000"/>
          </a:xfrm>
          <a:prstGeom prst="rect">
            <a:avLst/>
          </a:prstGeom>
          <a:noFill/>
          <a:ln w="9525">
            <a:noFill/>
            <a:miter lim="800000"/>
            <a:headEnd/>
            <a:tailEnd/>
          </a:ln>
        </p:spPr>
      </p:pic>
      <p:pic>
        <p:nvPicPr>
          <p:cNvPr id="17" name="Picture 16" descr="Proj7_MLGviaENIP_n_BCSviaMBTCP_DV1.0.jpg"/>
          <p:cNvPicPr>
            <a:picLocks noChangeAspect="1"/>
          </p:cNvPicPr>
          <p:nvPr/>
        </p:nvPicPr>
        <p:blipFill>
          <a:blip r:embed="rId4" cstate="print"/>
          <a:srcRect t="8918" b="17232"/>
          <a:stretch>
            <a:fillRect/>
          </a:stretch>
        </p:blipFill>
        <p:spPr>
          <a:xfrm>
            <a:off x="838200" y="1295400"/>
            <a:ext cx="4609751" cy="26670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295400" y="4267200"/>
            <a:ext cx="6096000" cy="1857375"/>
          </a:xfrm>
          <a:prstGeom prst="rect">
            <a:avLst/>
          </a:prstGeom>
          <a:noFill/>
          <a:ln w="9525">
            <a:noFill/>
            <a:miter lim="800000"/>
            <a:headEnd/>
            <a:tailEnd/>
          </a:ln>
        </p:spPr>
      </p:pic>
      <p:pic>
        <p:nvPicPr>
          <p:cNvPr id="1028" name="Picture 4" descr="C:\Users\nolank\AppData\Local\Microsoft\Windows\INetCache\IE\OMUG0J5E\600px-Arrow_southeast.svg[1].png"/>
          <p:cNvPicPr>
            <a:picLocks noChangeAspect="1" noChangeArrowheads="1"/>
          </p:cNvPicPr>
          <p:nvPr/>
        </p:nvPicPr>
        <p:blipFill>
          <a:blip r:embed="rId6" cstate="print"/>
          <a:srcRect/>
          <a:stretch>
            <a:fillRect/>
          </a:stretch>
        </p:blipFill>
        <p:spPr bwMode="auto">
          <a:xfrm rot="829252">
            <a:off x="1621884" y="2807603"/>
            <a:ext cx="1336967" cy="1318652"/>
          </a:xfrm>
          <a:prstGeom prst="rect">
            <a:avLst/>
          </a:prstGeom>
          <a:noFill/>
        </p:spPr>
      </p:pic>
      <p:pic>
        <p:nvPicPr>
          <p:cNvPr id="9" name="Picture 4" descr="C:\Users\nolank\AppData\Local\Microsoft\Windows\INetCache\IE\OMUG0J5E\600px-Arrow_southeast.svg[1].png"/>
          <p:cNvPicPr>
            <a:picLocks noChangeAspect="1" noChangeArrowheads="1"/>
          </p:cNvPicPr>
          <p:nvPr/>
        </p:nvPicPr>
        <p:blipFill>
          <a:blip r:embed="rId7" cstate="print"/>
          <a:srcRect/>
          <a:stretch>
            <a:fillRect/>
          </a:stretch>
        </p:blipFill>
        <p:spPr bwMode="auto">
          <a:xfrm rot="15304540">
            <a:off x="3597940" y="3227250"/>
            <a:ext cx="880832" cy="868765"/>
          </a:xfrm>
          <a:prstGeom prst="rect">
            <a:avLst/>
          </a:prstGeom>
          <a:noFill/>
        </p:spPr>
      </p:pic>
      <p:sp>
        <p:nvSpPr>
          <p:cNvPr id="10" name="TextBox 9"/>
          <p:cNvSpPr txBox="1"/>
          <p:nvPr/>
        </p:nvSpPr>
        <p:spPr>
          <a:xfrm>
            <a:off x="6019800" y="1371600"/>
            <a:ext cx="2514600" cy="2585323"/>
          </a:xfrm>
          <a:prstGeom prst="rect">
            <a:avLst/>
          </a:prstGeom>
          <a:noFill/>
        </p:spPr>
        <p:txBody>
          <a:bodyPr wrap="square" rtlCol="0">
            <a:spAutoFit/>
          </a:bodyPr>
          <a:lstStyle/>
          <a:p>
            <a:r>
              <a:rPr lang="en-US" dirty="0" smtClean="0"/>
              <a:t>If desired, HMI B can communicate to HMI C without any of the RTU devices 1-9 being involved at all.  One Master writes into DMUP shared memory, and the other reads from there.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381000" y="304800"/>
            <a:ext cx="8382000" cy="707886"/>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Real </a:t>
            </a:r>
            <a:r>
              <a:rPr lang="en-US" sz="1600" b="1" dirty="0">
                <a:solidFill>
                  <a:srgbClr val="787878"/>
                </a:solidFill>
              </a:rPr>
              <a:t>Configuration </a:t>
            </a:r>
            <a:r>
              <a:rPr lang="en-US" sz="1600" b="1" dirty="0" smtClean="0">
                <a:solidFill>
                  <a:srgbClr val="787878"/>
                </a:solidFill>
              </a:rPr>
              <a:t>Example: Shared Memory allows Master to Master communications in addition to other traffic</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3" cstate="print"/>
          <a:srcRect/>
          <a:stretch>
            <a:fillRect/>
          </a:stretch>
        </p:blipFill>
        <p:spPr bwMode="auto">
          <a:xfrm>
            <a:off x="228600" y="5791200"/>
            <a:ext cx="762000" cy="762000"/>
          </a:xfrm>
          <a:prstGeom prst="rect">
            <a:avLst/>
          </a:prstGeom>
          <a:noFill/>
          <a:ln w="9525">
            <a:noFill/>
            <a:miter lim="800000"/>
            <a:headEnd/>
            <a:tailEnd/>
          </a:ln>
        </p:spPr>
      </p:pic>
      <p:pic>
        <p:nvPicPr>
          <p:cNvPr id="17" name="Picture 16" descr="Proj7_MLGviaENIP_n_BCSviaMBTCP_DV1.0.jpg"/>
          <p:cNvPicPr>
            <a:picLocks noChangeAspect="1"/>
          </p:cNvPicPr>
          <p:nvPr/>
        </p:nvPicPr>
        <p:blipFill>
          <a:blip r:embed="rId4" cstate="print"/>
          <a:srcRect t="8918" b="17232"/>
          <a:stretch>
            <a:fillRect/>
          </a:stretch>
        </p:blipFill>
        <p:spPr>
          <a:xfrm>
            <a:off x="381001" y="1537670"/>
            <a:ext cx="4191000" cy="2424729"/>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295400" y="4522589"/>
            <a:ext cx="5257800" cy="1601986"/>
          </a:xfrm>
          <a:prstGeom prst="rect">
            <a:avLst/>
          </a:prstGeom>
          <a:noFill/>
          <a:ln w="9525">
            <a:noFill/>
            <a:miter lim="800000"/>
            <a:headEnd/>
            <a:tailEnd/>
          </a:ln>
        </p:spPr>
      </p:pic>
      <p:pic>
        <p:nvPicPr>
          <p:cNvPr id="1028" name="Picture 4" descr="C:\Users\nolank\AppData\Local\Microsoft\Windows\INetCache\IE\OMUG0J5E\600px-Arrow_southeast.svg[1].png"/>
          <p:cNvPicPr>
            <a:picLocks noChangeAspect="1" noChangeArrowheads="1"/>
          </p:cNvPicPr>
          <p:nvPr/>
        </p:nvPicPr>
        <p:blipFill>
          <a:blip r:embed="rId6" cstate="print"/>
          <a:srcRect/>
          <a:stretch>
            <a:fillRect/>
          </a:stretch>
        </p:blipFill>
        <p:spPr bwMode="auto">
          <a:xfrm rot="829252">
            <a:off x="1128751" y="2884145"/>
            <a:ext cx="1336967" cy="1318652"/>
          </a:xfrm>
          <a:prstGeom prst="rect">
            <a:avLst/>
          </a:prstGeom>
          <a:noFill/>
        </p:spPr>
      </p:pic>
      <p:pic>
        <p:nvPicPr>
          <p:cNvPr id="9" name="Picture 4" descr="C:\Users\nolank\AppData\Local\Microsoft\Windows\INetCache\IE\OMUG0J5E\600px-Arrow_southeast.svg[1].png"/>
          <p:cNvPicPr>
            <a:picLocks noChangeAspect="1" noChangeArrowheads="1"/>
          </p:cNvPicPr>
          <p:nvPr/>
        </p:nvPicPr>
        <p:blipFill>
          <a:blip r:embed="rId7" cstate="print"/>
          <a:srcRect/>
          <a:stretch>
            <a:fillRect/>
          </a:stretch>
        </p:blipFill>
        <p:spPr bwMode="auto">
          <a:xfrm rot="15304540">
            <a:off x="2912140" y="3371585"/>
            <a:ext cx="880832" cy="868765"/>
          </a:xfrm>
          <a:prstGeom prst="rect">
            <a:avLst/>
          </a:prstGeom>
          <a:noFill/>
        </p:spPr>
      </p:pic>
      <p:pic>
        <p:nvPicPr>
          <p:cNvPr id="2050" name="Picture 2"/>
          <p:cNvPicPr>
            <a:picLocks noChangeAspect="1" noChangeArrowheads="1"/>
          </p:cNvPicPr>
          <p:nvPr/>
        </p:nvPicPr>
        <p:blipFill>
          <a:blip r:embed="rId8" cstate="print"/>
          <a:srcRect/>
          <a:stretch>
            <a:fillRect/>
          </a:stretch>
        </p:blipFill>
        <p:spPr bwMode="auto">
          <a:xfrm>
            <a:off x="4689326" y="1371599"/>
            <a:ext cx="4005130" cy="2895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381000" y="304800"/>
            <a:ext cx="8382000" cy="707886"/>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Real </a:t>
            </a:r>
            <a:r>
              <a:rPr lang="en-US" sz="1600" b="1" dirty="0">
                <a:solidFill>
                  <a:srgbClr val="787878"/>
                </a:solidFill>
              </a:rPr>
              <a:t>Configuration </a:t>
            </a:r>
            <a:r>
              <a:rPr lang="en-US" sz="1600" b="1" dirty="0" smtClean="0">
                <a:solidFill>
                  <a:srgbClr val="787878"/>
                </a:solidFill>
              </a:rPr>
              <a:t>Example: Shared Memory allows Master to Master communications in addition to other traffic</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3" cstate="print"/>
          <a:srcRect/>
          <a:stretch>
            <a:fillRect/>
          </a:stretch>
        </p:blipFill>
        <p:spPr bwMode="auto">
          <a:xfrm>
            <a:off x="228600" y="5791200"/>
            <a:ext cx="762000" cy="7620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982944" y="1219200"/>
            <a:ext cx="6560856" cy="4743322"/>
          </a:xfrm>
          <a:prstGeom prst="rect">
            <a:avLst/>
          </a:prstGeom>
          <a:noFill/>
          <a:ln w="9525">
            <a:noFill/>
            <a:miter lim="800000"/>
            <a:headEnd/>
            <a:tailEnd/>
          </a:ln>
        </p:spPr>
      </p:pic>
      <p:sp>
        <p:nvSpPr>
          <p:cNvPr id="11" name="TextBox 10"/>
          <p:cNvSpPr txBox="1"/>
          <p:nvPr/>
        </p:nvSpPr>
        <p:spPr>
          <a:xfrm>
            <a:off x="1371600" y="6031468"/>
            <a:ext cx="5791200" cy="369332"/>
          </a:xfrm>
          <a:prstGeom prst="rect">
            <a:avLst/>
          </a:prstGeom>
          <a:noFill/>
        </p:spPr>
        <p:txBody>
          <a:bodyPr wrap="square" rtlCol="0">
            <a:spAutoFit/>
          </a:bodyPr>
          <a:lstStyle/>
          <a:p>
            <a:r>
              <a:rPr lang="en-US" dirty="0" smtClean="0"/>
              <a:t>There are 8 x 200 holding registers and 8 x 160 coils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381000" y="304800"/>
            <a:ext cx="8382000" cy="707886"/>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Real </a:t>
            </a:r>
            <a:r>
              <a:rPr lang="en-US" sz="1600" b="1" dirty="0">
                <a:solidFill>
                  <a:srgbClr val="787878"/>
                </a:solidFill>
              </a:rPr>
              <a:t>Configuration </a:t>
            </a:r>
            <a:r>
              <a:rPr lang="en-US" sz="1600" b="1" dirty="0" smtClean="0">
                <a:solidFill>
                  <a:srgbClr val="787878"/>
                </a:solidFill>
              </a:rPr>
              <a:t>Example: Shared Memory allows Master to Master to Master to Master communications in addition to other traffic</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3" cstate="print"/>
          <a:srcRect/>
          <a:stretch>
            <a:fillRect/>
          </a:stretch>
        </p:blipFill>
        <p:spPr bwMode="auto">
          <a:xfrm>
            <a:off x="228600" y="5791200"/>
            <a:ext cx="762000" cy="7620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914400" y="1262063"/>
            <a:ext cx="7150919"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381000" y="304800"/>
            <a:ext cx="8382000" cy="461665"/>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Special Features: Selective Broadcast with Remote Devices</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3" cstate="print"/>
          <a:srcRect/>
          <a:stretch>
            <a:fillRect/>
          </a:stretch>
        </p:blipFill>
        <p:spPr bwMode="auto">
          <a:xfrm>
            <a:off x="228600" y="5791200"/>
            <a:ext cx="762000" cy="762000"/>
          </a:xfrm>
          <a:prstGeom prst="rect">
            <a:avLst/>
          </a:prstGeom>
          <a:noFill/>
          <a:ln w="9525">
            <a:noFill/>
            <a:miter lim="800000"/>
            <a:headEnd/>
            <a:tailEnd/>
          </a:ln>
        </p:spPr>
      </p:pic>
      <p:pic>
        <p:nvPicPr>
          <p:cNvPr id="6" name="Picture 5" descr="MBRouter_Broadcasts_local and remote.JPG"/>
          <p:cNvPicPr>
            <a:picLocks noChangeAspect="1"/>
          </p:cNvPicPr>
          <p:nvPr/>
        </p:nvPicPr>
        <p:blipFill>
          <a:blip r:embed="rId4" cstate="print"/>
          <a:stretch>
            <a:fillRect/>
          </a:stretch>
        </p:blipFill>
        <p:spPr>
          <a:xfrm>
            <a:off x="914400" y="838200"/>
            <a:ext cx="6800778" cy="51054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381000" y="304800"/>
            <a:ext cx="8382000" cy="461665"/>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Special Features: Selective Broadcast with Remote Devices</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2"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3" cstate="print"/>
          <a:srcRect/>
          <a:stretch>
            <a:fillRect/>
          </a:stretch>
        </p:blipFill>
        <p:spPr bwMode="auto">
          <a:xfrm>
            <a:off x="228600" y="5791200"/>
            <a:ext cx="762000" cy="762000"/>
          </a:xfrm>
          <a:prstGeom prst="rect">
            <a:avLst/>
          </a:prstGeom>
          <a:noFill/>
          <a:ln w="9525">
            <a:noFill/>
            <a:miter lim="800000"/>
            <a:headEnd/>
            <a:tailEnd/>
          </a:ln>
        </p:spPr>
      </p:pic>
      <p:pic>
        <p:nvPicPr>
          <p:cNvPr id="6" name="Picture 5" descr="MBRouter_Broadcasts_local and remote.JPG"/>
          <p:cNvPicPr>
            <a:picLocks noChangeAspect="1"/>
          </p:cNvPicPr>
          <p:nvPr/>
        </p:nvPicPr>
        <p:blipFill>
          <a:blip r:embed="rId4" cstate="print"/>
          <a:stretch>
            <a:fillRect/>
          </a:stretch>
        </p:blipFill>
        <p:spPr>
          <a:xfrm>
            <a:off x="914400" y="838200"/>
            <a:ext cx="6800778" cy="5105399"/>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BRouter_Broadcasts_local and remote.JPG"/>
          <p:cNvPicPr>
            <a:picLocks noChangeAspect="1"/>
          </p:cNvPicPr>
          <p:nvPr/>
        </p:nvPicPr>
        <p:blipFill>
          <a:blip r:embed="rId2" cstate="print"/>
          <a:stretch>
            <a:fillRect/>
          </a:stretch>
        </p:blipFill>
        <p:spPr>
          <a:xfrm>
            <a:off x="914401" y="838200"/>
            <a:ext cx="6800776" cy="5105399"/>
          </a:xfrm>
          <a:prstGeom prst="rect">
            <a:avLst/>
          </a:prstGeom>
        </p:spPr>
      </p:pic>
      <p:sp>
        <p:nvSpPr>
          <p:cNvPr id="80897" name="Rectangle 2"/>
          <p:cNvSpPr>
            <a:spLocks noChangeArrowheads="1"/>
          </p:cNvSpPr>
          <p:nvPr/>
        </p:nvSpPr>
        <p:spPr bwMode="auto">
          <a:xfrm>
            <a:off x="381000" y="304800"/>
            <a:ext cx="8382000" cy="461665"/>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Special Features: Read Only Mode</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3"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4" cstate="print"/>
          <a:srcRect/>
          <a:stretch>
            <a:fillRect/>
          </a:stretch>
        </p:blipFill>
        <p:spPr bwMode="auto">
          <a:xfrm>
            <a:off x="228600" y="5791200"/>
            <a:ext cx="762000" cy="762000"/>
          </a:xfrm>
          <a:prstGeom prst="rect">
            <a:avLst/>
          </a:prstGeom>
          <a:noFill/>
          <a:ln w="9525">
            <a:noFill/>
            <a:miter lim="800000"/>
            <a:headEnd/>
            <a:tailEnd/>
          </a:ln>
        </p:spPr>
      </p:pic>
      <p:sp>
        <p:nvSpPr>
          <p:cNvPr id="10" name="Rectangle 9"/>
          <p:cNvSpPr/>
          <p:nvPr/>
        </p:nvSpPr>
        <p:spPr>
          <a:xfrm>
            <a:off x="7086600" y="838200"/>
            <a:ext cx="1676400" cy="2895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7162800" y="838200"/>
            <a:ext cx="1676400" cy="1077218"/>
          </a:xfrm>
          <a:prstGeom prst="rect">
            <a:avLst/>
          </a:prstGeom>
          <a:noFill/>
        </p:spPr>
        <p:txBody>
          <a:bodyPr wrap="square" rtlCol="0">
            <a:spAutoFit/>
          </a:bodyPr>
          <a:lstStyle/>
          <a:p>
            <a:r>
              <a:rPr lang="en-US" sz="1600" b="1" dirty="0" smtClean="0">
                <a:solidFill>
                  <a:srgbClr val="787878"/>
                </a:solidFill>
              </a:rPr>
              <a:t>Can you think of at least two uses for Read Only mode?</a:t>
            </a:r>
          </a:p>
        </p:txBody>
      </p:sp>
      <p:sp>
        <p:nvSpPr>
          <p:cNvPr id="9" name="TextBox 8"/>
          <p:cNvSpPr txBox="1"/>
          <p:nvPr/>
        </p:nvSpPr>
        <p:spPr>
          <a:xfrm>
            <a:off x="7239000" y="1905000"/>
            <a:ext cx="1676400" cy="1815882"/>
          </a:xfrm>
          <a:prstGeom prst="rect">
            <a:avLst/>
          </a:prstGeom>
          <a:noFill/>
        </p:spPr>
        <p:txBody>
          <a:bodyPr wrap="square" rtlCol="0">
            <a:spAutoFit/>
          </a:bodyPr>
          <a:lstStyle/>
          <a:p>
            <a:pPr>
              <a:buFont typeface="Arial" pitchFamily="34" charset="0"/>
              <a:buChar char="•"/>
            </a:pPr>
            <a:r>
              <a:rPr lang="en-US" sz="1600" b="1" dirty="0" smtClean="0">
                <a:solidFill>
                  <a:srgbClr val="787878"/>
                </a:solidFill>
              </a:rPr>
              <a:t>Cyber Security</a:t>
            </a:r>
          </a:p>
          <a:p>
            <a:endParaRPr lang="en-US" sz="1600" b="1" dirty="0" smtClean="0">
              <a:solidFill>
                <a:srgbClr val="787878"/>
              </a:solidFill>
            </a:endParaRPr>
          </a:p>
          <a:p>
            <a:pPr>
              <a:buFont typeface="Arial" pitchFamily="34" charset="0"/>
              <a:buChar char="•"/>
            </a:pPr>
            <a:r>
              <a:rPr lang="en-US" sz="1600" b="1" dirty="0" smtClean="0">
                <a:solidFill>
                  <a:srgbClr val="787878"/>
                </a:solidFill>
              </a:rPr>
              <a:t>Preventing unauthorized changes internally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BRouter_Broadcasts_local and remote.JPG"/>
          <p:cNvPicPr>
            <a:picLocks noChangeAspect="1"/>
          </p:cNvPicPr>
          <p:nvPr/>
        </p:nvPicPr>
        <p:blipFill>
          <a:blip r:embed="rId2" cstate="print"/>
          <a:stretch>
            <a:fillRect/>
          </a:stretch>
        </p:blipFill>
        <p:spPr>
          <a:xfrm>
            <a:off x="2133600" y="838200"/>
            <a:ext cx="4159515" cy="5527027"/>
          </a:xfrm>
          <a:prstGeom prst="rect">
            <a:avLst/>
          </a:prstGeom>
        </p:spPr>
      </p:pic>
      <p:sp>
        <p:nvSpPr>
          <p:cNvPr id="80897" name="Rectangle 2"/>
          <p:cNvSpPr>
            <a:spLocks noChangeArrowheads="1"/>
          </p:cNvSpPr>
          <p:nvPr/>
        </p:nvSpPr>
        <p:spPr bwMode="auto">
          <a:xfrm>
            <a:off x="381000" y="304800"/>
            <a:ext cx="8382000" cy="461665"/>
          </a:xfrm>
          <a:prstGeom prst="rect">
            <a:avLst/>
          </a:prstGeom>
          <a:noFill/>
          <a:ln w="9525">
            <a:noFill/>
            <a:miter lim="800000"/>
            <a:headEnd/>
            <a:tailEnd/>
          </a:ln>
        </p:spPr>
        <p:txBody>
          <a:bodyPr>
            <a:spAutoFit/>
          </a:bodyPr>
          <a:lstStyle/>
          <a:p>
            <a:r>
              <a:rPr lang="en-US" sz="2400" b="1" dirty="0" smtClean="0">
                <a:solidFill>
                  <a:srgbClr val="E2383E"/>
                </a:solidFill>
              </a:rPr>
              <a:t>Modbus Router: </a:t>
            </a:r>
            <a:r>
              <a:rPr lang="en-US" sz="1600" b="1" dirty="0" smtClean="0">
                <a:solidFill>
                  <a:srgbClr val="787878"/>
                </a:solidFill>
              </a:rPr>
              <a:t>Special Features: Alias and Offset</a:t>
            </a:r>
            <a:endParaRPr lang="en-US" sz="1600" dirty="0">
              <a:solidFill>
                <a:srgbClr val="787878"/>
              </a:solidFill>
            </a:endParaRPr>
          </a:p>
        </p:txBody>
      </p:sp>
      <p:pic>
        <p:nvPicPr>
          <p:cNvPr id="80899" name="Picture 3" descr="C:\Documents and Settings\nolank\Local Settings\Temporary Internet Files\Content.IE5\1WRPABPG\MC900432614[1].png"/>
          <p:cNvPicPr>
            <a:picLocks noChangeAspect="1" noChangeArrowheads="1"/>
          </p:cNvPicPr>
          <p:nvPr/>
        </p:nvPicPr>
        <p:blipFill>
          <a:blip r:embed="rId3" cstate="print"/>
          <a:srcRect/>
          <a:stretch>
            <a:fillRect/>
          </a:stretch>
        </p:blipFill>
        <p:spPr bwMode="auto">
          <a:xfrm>
            <a:off x="8305800" y="5562600"/>
            <a:ext cx="609600" cy="609600"/>
          </a:xfrm>
          <a:prstGeom prst="rect">
            <a:avLst/>
          </a:prstGeom>
          <a:noFill/>
          <a:ln w="9525">
            <a:noFill/>
            <a:miter lim="800000"/>
            <a:headEnd/>
            <a:tailEnd/>
          </a:ln>
        </p:spPr>
      </p:pic>
      <p:pic>
        <p:nvPicPr>
          <p:cNvPr id="80902" name="Picture 3" descr="C:\Documents and Settings\nolank\Local Settings\Temporary Internet Files\Content.IE5\KQJEJNKX\MC900434929[1].png"/>
          <p:cNvPicPr>
            <a:picLocks noChangeAspect="1" noChangeArrowheads="1"/>
          </p:cNvPicPr>
          <p:nvPr/>
        </p:nvPicPr>
        <p:blipFill>
          <a:blip r:embed="rId4" cstate="print"/>
          <a:srcRect/>
          <a:stretch>
            <a:fillRect/>
          </a:stretch>
        </p:blipFill>
        <p:spPr bwMode="auto">
          <a:xfrm>
            <a:off x="228600" y="57912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457200" y="304800"/>
            <a:ext cx="4648200" cy="868363"/>
          </a:xfrm>
        </p:spPr>
        <p:txBody>
          <a:bodyPr/>
          <a:lstStyle/>
          <a:p>
            <a:pPr eaLnBrk="1" hangingPunct="1"/>
            <a:r>
              <a:rPr lang="en-US" b="1" u="sng" dirty="0" err="1" smtClean="0">
                <a:solidFill>
                  <a:srgbClr val="E2383E"/>
                </a:solidFill>
                <a:latin typeface="Arial" charset="0"/>
                <a:ea typeface="ＭＳ Ｐゴシック"/>
                <a:cs typeface="Arial" charset="0"/>
              </a:rPr>
              <a:t>DeviceMaster</a:t>
            </a:r>
            <a:r>
              <a:rPr lang="en-US" b="1" u="sng" dirty="0" smtClean="0">
                <a:solidFill>
                  <a:srgbClr val="E2383E"/>
                </a:solidFill>
                <a:latin typeface="Arial" charset="0"/>
                <a:ea typeface="ＭＳ Ｐゴシック"/>
                <a:cs typeface="Arial" charset="0"/>
              </a:rPr>
              <a:t>® RTS</a:t>
            </a:r>
            <a:endParaRPr lang="en-US" u="sng" dirty="0" smtClean="0">
              <a:latin typeface="Arial" charset="0"/>
              <a:ea typeface="ＭＳ Ｐゴシック"/>
              <a:cs typeface="Arial" charset="0"/>
            </a:endParaRPr>
          </a:p>
        </p:txBody>
      </p:sp>
      <p:sp>
        <p:nvSpPr>
          <p:cNvPr id="103427" name="TextBox 3"/>
          <p:cNvSpPr txBox="1">
            <a:spLocks noChangeArrowheads="1"/>
          </p:cNvSpPr>
          <p:nvPr/>
        </p:nvSpPr>
        <p:spPr bwMode="auto">
          <a:xfrm>
            <a:off x="685800" y="1066800"/>
            <a:ext cx="3352800" cy="366713"/>
          </a:xfrm>
          <a:prstGeom prst="rect">
            <a:avLst/>
          </a:prstGeom>
          <a:noFill/>
          <a:ln w="9525">
            <a:noFill/>
            <a:miter lim="800000"/>
            <a:headEnd/>
            <a:tailEnd/>
          </a:ln>
        </p:spPr>
        <p:txBody>
          <a:bodyPr>
            <a:spAutoFit/>
          </a:bodyPr>
          <a:lstStyle/>
          <a:p>
            <a:r>
              <a:rPr lang="en-US">
                <a:latin typeface="Calibri" pitchFamily="34" charset="0"/>
              </a:rPr>
              <a:t>Connecting Serial to Ethernet</a:t>
            </a:r>
          </a:p>
        </p:txBody>
      </p:sp>
      <p:sp>
        <p:nvSpPr>
          <p:cNvPr id="103428" name="Text Box 4"/>
          <p:cNvSpPr txBox="1">
            <a:spLocks noChangeArrowheads="1"/>
          </p:cNvSpPr>
          <p:nvPr/>
        </p:nvSpPr>
        <p:spPr bwMode="auto">
          <a:xfrm>
            <a:off x="1905000" y="1371600"/>
            <a:ext cx="5486400" cy="457200"/>
          </a:xfrm>
          <a:prstGeom prst="rect">
            <a:avLst/>
          </a:prstGeom>
          <a:noFill/>
          <a:ln w="9525">
            <a:noFill/>
            <a:miter lim="800000"/>
            <a:headEnd/>
            <a:tailEnd/>
          </a:ln>
          <a:effectLst/>
        </p:spPr>
        <p:txBody>
          <a:bodyPr>
            <a:spAutoFit/>
          </a:bodyPr>
          <a:lstStyle/>
          <a:p>
            <a:pPr>
              <a:spcBef>
                <a:spcPct val="50000"/>
              </a:spcBef>
            </a:pPr>
            <a:r>
              <a:rPr lang="en-US" sz="2400" u="sng">
                <a:latin typeface="Calibri" pitchFamily="34" charset="0"/>
              </a:rPr>
              <a:t>NS Link Firmware – </a:t>
            </a:r>
            <a:r>
              <a:rPr lang="en-US" sz="2400" i="1" u="sng">
                <a:latin typeface="Calibri" pitchFamily="34" charset="0"/>
              </a:rPr>
              <a:t>Installation Summary</a:t>
            </a:r>
          </a:p>
        </p:txBody>
      </p:sp>
      <p:pic>
        <p:nvPicPr>
          <p:cNvPr id="103431" name="Picture 7" descr="NSLink_Install_3"/>
          <p:cNvPicPr>
            <a:picLocks noChangeAspect="1" noChangeArrowheads="1"/>
          </p:cNvPicPr>
          <p:nvPr/>
        </p:nvPicPr>
        <p:blipFill>
          <a:blip r:embed="rId2" cstate="print"/>
          <a:srcRect/>
          <a:stretch>
            <a:fillRect/>
          </a:stretch>
        </p:blipFill>
        <p:spPr bwMode="auto">
          <a:xfrm>
            <a:off x="1981200" y="1905000"/>
            <a:ext cx="5029200" cy="446087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1676400"/>
          </a:xfrm>
        </p:spPr>
        <p:txBody>
          <a:bodyPr>
            <a:normAutofit lnSpcReduction="10000"/>
          </a:bodyPr>
          <a:lstStyle/>
          <a:p>
            <a:pPr algn="ctr" eaLnBrk="1" hangingPunct="1">
              <a:buFont typeface="Arial" charset="0"/>
              <a:buNone/>
              <a:defRPr/>
            </a:pPr>
            <a:r>
              <a:rPr lang="en-US" sz="1800" dirty="0" smtClean="0">
                <a:solidFill>
                  <a:srgbClr val="787878"/>
                </a:solidFill>
              </a:rPr>
              <a:t>100 Fifth Avenue NW</a:t>
            </a:r>
          </a:p>
          <a:p>
            <a:pPr algn="ctr" eaLnBrk="1" hangingPunct="1">
              <a:buFont typeface="Arial" charset="0"/>
              <a:buNone/>
              <a:defRPr/>
            </a:pPr>
            <a:r>
              <a:rPr lang="en-US" sz="1800" dirty="0" smtClean="0">
                <a:solidFill>
                  <a:srgbClr val="787878"/>
                </a:solidFill>
              </a:rPr>
              <a:t>New Brighton, MN 55112</a:t>
            </a:r>
          </a:p>
          <a:p>
            <a:pPr algn="ctr" eaLnBrk="1" hangingPunct="1">
              <a:buFont typeface="Arial" charset="0"/>
              <a:buNone/>
              <a:defRPr/>
            </a:pPr>
            <a:r>
              <a:rPr lang="en-US" sz="1800" dirty="0" smtClean="0">
                <a:solidFill>
                  <a:srgbClr val="787878"/>
                </a:solidFill>
              </a:rPr>
              <a:t>763.957.6000</a:t>
            </a:r>
          </a:p>
          <a:p>
            <a:pPr algn="ctr" eaLnBrk="1" hangingPunct="1">
              <a:buFont typeface="Arial" charset="0"/>
              <a:buNone/>
              <a:defRPr/>
            </a:pPr>
            <a:r>
              <a:rPr lang="en-US" sz="1800" b="1" dirty="0" smtClean="0">
                <a:solidFill>
                  <a:srgbClr val="787878"/>
                </a:solidFill>
                <a:hlinkClick r:id="rId2"/>
              </a:rPr>
              <a:t>sales@comtrol.com</a:t>
            </a:r>
            <a:endParaRPr lang="en-US" sz="1800" b="1" dirty="0" smtClean="0">
              <a:solidFill>
                <a:srgbClr val="787878"/>
              </a:solidFill>
            </a:endParaRPr>
          </a:p>
          <a:p>
            <a:pPr algn="ctr" eaLnBrk="1" hangingPunct="1">
              <a:buFont typeface="Arial" charset="0"/>
              <a:buNone/>
              <a:defRPr/>
            </a:pPr>
            <a:r>
              <a:rPr lang="en-US" sz="1800" b="1" dirty="0" smtClean="0">
                <a:solidFill>
                  <a:srgbClr val="787878"/>
                </a:solidFill>
                <a:hlinkClick r:id="rId3"/>
              </a:rPr>
              <a:t>www.comtrol.com</a:t>
            </a:r>
            <a:endParaRPr lang="en-US" sz="1800" b="1" dirty="0">
              <a:solidFill>
                <a:srgbClr val="787878"/>
              </a:solidFill>
              <a:hlinkClick r:id="rId2"/>
            </a:endParaRPr>
          </a:p>
        </p:txBody>
      </p:sp>
      <p:sp>
        <p:nvSpPr>
          <p:cNvPr id="29699" name="Footer Placeholder 6"/>
          <p:cNvSpPr>
            <a:spLocks noGrp="1"/>
          </p:cNvSpPr>
          <p:nvPr>
            <p:ph type="ftr" sz="quarter" idx="11"/>
          </p:nvPr>
        </p:nvSpPr>
        <p:spPr bwMode="auto">
          <a:ln>
            <a:miter lim="800000"/>
            <a:headEnd/>
            <a:tailEnd/>
          </a:ln>
        </p:spPr>
        <p:txBody>
          <a:bodyPr/>
          <a:lstStyle/>
          <a:p>
            <a:pPr fontAlgn="base">
              <a:spcBef>
                <a:spcPct val="0"/>
              </a:spcBef>
              <a:spcAft>
                <a:spcPct val="0"/>
              </a:spcAft>
              <a:defRPr/>
            </a:pPr>
            <a:r>
              <a:rPr lang="en-US" smtClean="0">
                <a:ea typeface="ＭＳ Ｐゴシック"/>
                <a:cs typeface="Arial" pitchFamily="34" charset="0"/>
              </a:rPr>
              <a:t>connect. communicate. control.</a:t>
            </a:r>
          </a:p>
        </p:txBody>
      </p:sp>
      <p:sp>
        <p:nvSpPr>
          <p:cNvPr id="5" name="Rectangle 4"/>
          <p:cNvSpPr/>
          <p:nvPr/>
        </p:nvSpPr>
        <p:spPr>
          <a:xfrm>
            <a:off x="7467600" y="5943600"/>
            <a:ext cx="1371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4212" name="Picture 5" descr="Comtrol_NEDBlkSolid_Redblk_notag.gif"/>
          <p:cNvPicPr>
            <a:picLocks noChangeAspect="1"/>
          </p:cNvPicPr>
          <p:nvPr/>
        </p:nvPicPr>
        <p:blipFill>
          <a:blip r:embed="rId4" cstate="print"/>
          <a:srcRect/>
          <a:stretch>
            <a:fillRect/>
          </a:stretch>
        </p:blipFill>
        <p:spPr bwMode="auto">
          <a:xfrm>
            <a:off x="2324100" y="2133600"/>
            <a:ext cx="4076700" cy="10858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a:xfrm>
            <a:off x="457200" y="304800"/>
            <a:ext cx="4648200" cy="868363"/>
          </a:xfrm>
        </p:spPr>
        <p:txBody>
          <a:bodyPr/>
          <a:lstStyle/>
          <a:p>
            <a:pPr eaLnBrk="1" hangingPunct="1"/>
            <a:r>
              <a:rPr lang="en-US" b="1" u="sng" smtClean="0">
                <a:solidFill>
                  <a:srgbClr val="E2383E"/>
                </a:solidFill>
                <a:latin typeface="Arial" charset="0"/>
                <a:ea typeface="ＭＳ Ｐゴシック"/>
                <a:cs typeface="Arial" charset="0"/>
              </a:rPr>
              <a:t>DeviceMaster® RTS</a:t>
            </a:r>
            <a:endParaRPr lang="en-US" u="sng" smtClean="0">
              <a:latin typeface="Arial" charset="0"/>
              <a:ea typeface="ＭＳ Ｐゴシック"/>
              <a:cs typeface="Arial" charset="0"/>
            </a:endParaRPr>
          </a:p>
        </p:txBody>
      </p:sp>
      <p:sp>
        <p:nvSpPr>
          <p:cNvPr id="104451" name="TextBox 3"/>
          <p:cNvSpPr txBox="1">
            <a:spLocks noChangeArrowheads="1"/>
          </p:cNvSpPr>
          <p:nvPr/>
        </p:nvSpPr>
        <p:spPr bwMode="auto">
          <a:xfrm>
            <a:off x="685800" y="1066800"/>
            <a:ext cx="3352800" cy="366713"/>
          </a:xfrm>
          <a:prstGeom prst="rect">
            <a:avLst/>
          </a:prstGeom>
          <a:noFill/>
          <a:ln w="9525">
            <a:noFill/>
            <a:miter lim="800000"/>
            <a:headEnd/>
            <a:tailEnd/>
          </a:ln>
        </p:spPr>
        <p:txBody>
          <a:bodyPr>
            <a:spAutoFit/>
          </a:bodyPr>
          <a:lstStyle/>
          <a:p>
            <a:r>
              <a:rPr lang="en-US">
                <a:latin typeface="Calibri" pitchFamily="34" charset="0"/>
              </a:rPr>
              <a:t>Connecting Serial to Ethernet</a:t>
            </a:r>
          </a:p>
        </p:txBody>
      </p:sp>
      <p:sp>
        <p:nvSpPr>
          <p:cNvPr id="104452" name="Text Box 4"/>
          <p:cNvSpPr txBox="1">
            <a:spLocks noChangeArrowheads="1"/>
          </p:cNvSpPr>
          <p:nvPr/>
        </p:nvSpPr>
        <p:spPr bwMode="auto">
          <a:xfrm>
            <a:off x="1905000" y="1371600"/>
            <a:ext cx="5486400" cy="457200"/>
          </a:xfrm>
          <a:prstGeom prst="rect">
            <a:avLst/>
          </a:prstGeom>
          <a:noFill/>
          <a:ln w="9525">
            <a:noFill/>
            <a:miter lim="800000"/>
            <a:headEnd/>
            <a:tailEnd/>
          </a:ln>
          <a:effectLst/>
        </p:spPr>
        <p:txBody>
          <a:bodyPr>
            <a:spAutoFit/>
          </a:bodyPr>
          <a:lstStyle/>
          <a:p>
            <a:pPr>
              <a:spcBef>
                <a:spcPct val="50000"/>
              </a:spcBef>
            </a:pPr>
            <a:r>
              <a:rPr lang="en-US" sz="2400" u="sng">
                <a:latin typeface="Calibri" pitchFamily="34" charset="0"/>
              </a:rPr>
              <a:t>NS Link Firmware – </a:t>
            </a:r>
            <a:r>
              <a:rPr lang="en-US" sz="2400" i="1" u="sng">
                <a:latin typeface="Calibri" pitchFamily="34" charset="0"/>
              </a:rPr>
              <a:t>Installation Summary</a:t>
            </a:r>
          </a:p>
        </p:txBody>
      </p:sp>
      <p:pic>
        <p:nvPicPr>
          <p:cNvPr id="104454" name="Picture 6" descr="Serial ports_NSLink"/>
          <p:cNvPicPr>
            <a:picLocks noChangeAspect="1" noChangeArrowheads="1"/>
          </p:cNvPicPr>
          <p:nvPr/>
        </p:nvPicPr>
        <p:blipFill>
          <a:blip r:embed="rId2" cstate="print"/>
          <a:srcRect/>
          <a:stretch>
            <a:fillRect/>
          </a:stretch>
        </p:blipFill>
        <p:spPr bwMode="auto">
          <a:xfrm>
            <a:off x="3040063" y="1905000"/>
            <a:ext cx="2336800" cy="4267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457200" y="304800"/>
            <a:ext cx="4648200" cy="868363"/>
          </a:xfrm>
        </p:spPr>
        <p:txBody>
          <a:bodyPr/>
          <a:lstStyle/>
          <a:p>
            <a:pPr eaLnBrk="1" hangingPunct="1"/>
            <a:r>
              <a:rPr lang="en-US" b="1" u="sng" dirty="0" err="1" smtClean="0">
                <a:solidFill>
                  <a:srgbClr val="E2383E"/>
                </a:solidFill>
                <a:latin typeface="Arial" charset="0"/>
                <a:ea typeface="ＭＳ Ｐゴシック"/>
                <a:cs typeface="Arial" charset="0"/>
              </a:rPr>
              <a:t>DeviceMaster</a:t>
            </a:r>
            <a:r>
              <a:rPr lang="en-US" b="1" u="sng" dirty="0" smtClean="0">
                <a:solidFill>
                  <a:srgbClr val="E2383E"/>
                </a:solidFill>
                <a:latin typeface="Arial" charset="0"/>
                <a:ea typeface="ＭＳ Ｐゴシック"/>
                <a:cs typeface="Arial" charset="0"/>
              </a:rPr>
              <a:t>® RTS</a:t>
            </a:r>
            <a:endParaRPr lang="en-US" u="sng" dirty="0" smtClean="0">
              <a:solidFill>
                <a:srgbClr val="E2383E"/>
              </a:solidFill>
              <a:latin typeface="Arial" charset="0"/>
              <a:ea typeface="ＭＳ Ｐゴシック"/>
              <a:cs typeface="Arial" charset="0"/>
            </a:endParaRPr>
          </a:p>
        </p:txBody>
      </p:sp>
      <p:sp>
        <p:nvSpPr>
          <p:cNvPr id="100355" name="TextBox 3"/>
          <p:cNvSpPr txBox="1">
            <a:spLocks noChangeArrowheads="1"/>
          </p:cNvSpPr>
          <p:nvPr/>
        </p:nvSpPr>
        <p:spPr bwMode="auto">
          <a:xfrm>
            <a:off x="685800" y="1066800"/>
            <a:ext cx="3352800" cy="366713"/>
          </a:xfrm>
          <a:prstGeom prst="rect">
            <a:avLst/>
          </a:prstGeom>
          <a:noFill/>
          <a:ln w="9525">
            <a:noFill/>
            <a:miter lim="800000"/>
            <a:headEnd/>
            <a:tailEnd/>
          </a:ln>
        </p:spPr>
        <p:txBody>
          <a:bodyPr>
            <a:spAutoFit/>
          </a:bodyPr>
          <a:lstStyle/>
          <a:p>
            <a:r>
              <a:rPr lang="en-US">
                <a:latin typeface="Calibri" pitchFamily="34" charset="0"/>
              </a:rPr>
              <a:t>Connecting Serial to Ethernet</a:t>
            </a:r>
          </a:p>
        </p:txBody>
      </p:sp>
      <p:sp>
        <p:nvSpPr>
          <p:cNvPr id="100357" name="Text Box 5"/>
          <p:cNvSpPr txBox="1">
            <a:spLocks noChangeArrowheads="1"/>
          </p:cNvSpPr>
          <p:nvPr/>
        </p:nvSpPr>
        <p:spPr bwMode="auto">
          <a:xfrm>
            <a:off x="3200400" y="1371600"/>
            <a:ext cx="3581400" cy="457200"/>
          </a:xfrm>
          <a:prstGeom prst="rect">
            <a:avLst/>
          </a:prstGeom>
          <a:noFill/>
          <a:ln w="9525">
            <a:noFill/>
            <a:miter lim="800000"/>
            <a:headEnd/>
            <a:tailEnd/>
          </a:ln>
          <a:effectLst/>
        </p:spPr>
        <p:txBody>
          <a:bodyPr>
            <a:spAutoFit/>
          </a:bodyPr>
          <a:lstStyle/>
          <a:p>
            <a:pPr>
              <a:spcBef>
                <a:spcPct val="50000"/>
              </a:spcBef>
            </a:pPr>
            <a:r>
              <a:rPr lang="en-US" sz="2400" u="sng">
                <a:latin typeface="Calibri" pitchFamily="34" charset="0"/>
              </a:rPr>
              <a:t>Socket Server Firmware</a:t>
            </a:r>
          </a:p>
        </p:txBody>
      </p:sp>
      <p:sp>
        <p:nvSpPr>
          <p:cNvPr id="100361" name="Text Box 9"/>
          <p:cNvSpPr txBox="1">
            <a:spLocks noChangeArrowheads="1"/>
          </p:cNvSpPr>
          <p:nvPr/>
        </p:nvSpPr>
        <p:spPr bwMode="auto">
          <a:xfrm>
            <a:off x="3886200" y="5562600"/>
            <a:ext cx="3581400" cy="366713"/>
          </a:xfrm>
          <a:prstGeom prst="rect">
            <a:avLst/>
          </a:prstGeom>
          <a:noFill/>
          <a:ln w="9525">
            <a:noFill/>
            <a:miter lim="800000"/>
            <a:headEnd/>
            <a:tailEnd/>
          </a:ln>
          <a:effectLst/>
        </p:spPr>
        <p:txBody>
          <a:bodyPr>
            <a:spAutoFit/>
          </a:bodyPr>
          <a:lstStyle/>
          <a:p>
            <a:pPr>
              <a:spcBef>
                <a:spcPct val="50000"/>
              </a:spcBef>
            </a:pPr>
            <a:r>
              <a:rPr lang="en-US"/>
              <a:t>Data appears on a socket port.</a:t>
            </a:r>
          </a:p>
        </p:txBody>
      </p:sp>
      <p:pic>
        <p:nvPicPr>
          <p:cNvPr id="100362" name="Picture 10" descr="Socket Server_concept diagram_2"/>
          <p:cNvPicPr>
            <a:picLocks noChangeAspect="1" noChangeArrowheads="1"/>
          </p:cNvPicPr>
          <p:nvPr/>
        </p:nvPicPr>
        <p:blipFill>
          <a:blip r:embed="rId2" cstate="print"/>
          <a:stretch>
            <a:fillRect/>
          </a:stretch>
        </p:blipFill>
        <p:spPr bwMode="auto">
          <a:xfrm>
            <a:off x="457535" y="2286000"/>
            <a:ext cx="8079704" cy="3000375"/>
          </a:xfrm>
          <a:prstGeom prst="rect">
            <a:avLst/>
          </a:prstGeom>
          <a:noFill/>
        </p:spPr>
      </p:pic>
      <p:grpSp>
        <p:nvGrpSpPr>
          <p:cNvPr id="100358" name="Group 6"/>
          <p:cNvGrpSpPr>
            <a:grpSpLocks/>
          </p:cNvGrpSpPr>
          <p:nvPr/>
        </p:nvGrpSpPr>
        <p:grpSpPr bwMode="auto">
          <a:xfrm>
            <a:off x="1371600" y="3581400"/>
            <a:ext cx="6400800" cy="2438400"/>
            <a:chOff x="864" y="2256"/>
            <a:chExt cx="4032" cy="1536"/>
          </a:xfrm>
        </p:grpSpPr>
        <p:sp>
          <p:nvSpPr>
            <p:cNvPr id="100359" name="Line 7"/>
            <p:cNvSpPr>
              <a:spLocks noChangeShapeType="1"/>
            </p:cNvSpPr>
            <p:nvPr/>
          </p:nvSpPr>
          <p:spPr bwMode="auto">
            <a:xfrm>
              <a:off x="864" y="2256"/>
              <a:ext cx="1152" cy="1296"/>
            </a:xfrm>
            <a:prstGeom prst="line">
              <a:avLst/>
            </a:prstGeom>
            <a:noFill/>
            <a:ln w="9525">
              <a:solidFill>
                <a:schemeClr val="tx1"/>
              </a:solidFill>
              <a:round/>
              <a:headEnd/>
              <a:tailEnd/>
            </a:ln>
            <a:effectLst/>
          </p:spPr>
          <p:txBody>
            <a:bodyPr/>
            <a:lstStyle/>
            <a:p>
              <a:endParaRPr lang="en-US"/>
            </a:p>
          </p:txBody>
        </p:sp>
        <p:sp>
          <p:nvSpPr>
            <p:cNvPr id="100360" name="Rectangle 8"/>
            <p:cNvSpPr>
              <a:spLocks noChangeArrowheads="1"/>
            </p:cNvSpPr>
            <p:nvPr/>
          </p:nvSpPr>
          <p:spPr bwMode="auto">
            <a:xfrm>
              <a:off x="2016" y="3456"/>
              <a:ext cx="2880" cy="336"/>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wipe(left)">
                                      <p:cBhvr>
                                        <p:cTn id="7" dur="500"/>
                                        <p:tgtEl>
                                          <p:spTgt spid="1003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0361"/>
                                        </p:tgtEl>
                                        <p:attrNameLst>
                                          <p:attrName>style.visibility</p:attrName>
                                        </p:attrNameLst>
                                      </p:cBhvr>
                                      <p:to>
                                        <p:strVal val="visible"/>
                                      </p:to>
                                    </p:set>
                                    <p:animEffect transition="in" filter="wipe(left)">
                                      <p:cBhvr>
                                        <p:cTn id="10" dur="500"/>
                                        <p:tgtEl>
                                          <p:spTgt spid="100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1" grpId="0"/>
    </p:bldLst>
  </p:timing>
</p:sld>
</file>

<file path=ppt/theme/theme1.xml><?xml version="1.0" encoding="utf-8"?>
<a:theme xmlns:a="http://schemas.openxmlformats.org/drawingml/2006/main" name="Comtrol_PPT_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8553</TotalTime>
  <Words>2412</Words>
  <Application>Microsoft Office PowerPoint</Application>
  <PresentationFormat>On-screen Show (4:3)</PresentationFormat>
  <Paragraphs>376</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Comtrol_PPT_design</vt:lpstr>
      <vt:lpstr>DeviceMaster®</vt:lpstr>
      <vt:lpstr>DeviceMaster® RTS</vt:lpstr>
      <vt:lpstr>DeviceMaster® RTS</vt:lpstr>
      <vt:lpstr>DeviceMaster® RTS</vt:lpstr>
      <vt:lpstr>DeviceMaster® RTS</vt:lpstr>
      <vt:lpstr>DeviceMaster® RTS</vt:lpstr>
      <vt:lpstr>DeviceMaster® RTS</vt:lpstr>
      <vt:lpstr>DeviceMaster® RTS</vt:lpstr>
      <vt:lpstr>DeviceMaster® RTS</vt:lpstr>
      <vt:lpstr>DeviceMaster® UP</vt:lpstr>
      <vt:lpstr>DeviceMaster® UP</vt:lpstr>
      <vt:lpstr>Industrial Data Protocol</vt:lpstr>
      <vt:lpstr>Industrial Data Protocol</vt:lpstr>
      <vt:lpstr>Industrial Data Protocol</vt:lpstr>
      <vt:lpstr>DeviceMaster® UP</vt:lpstr>
      <vt:lpstr>DeviceMaster UP Product Overview</vt:lpstr>
      <vt:lpstr>DeviceMaster® UP</vt:lpstr>
      <vt:lpstr>Slide 18</vt:lpstr>
      <vt:lpstr>What is a PLC?</vt:lpstr>
      <vt:lpstr>What is a PLC?</vt:lpstr>
      <vt:lpstr>What is a PLC?</vt:lpstr>
      <vt:lpstr>What is a PLC?</vt:lpstr>
      <vt:lpstr>What is SCADA?</vt:lpstr>
      <vt:lpstr>What is SCADA?</vt:lpstr>
      <vt:lpstr>What is SCADA?</vt:lpstr>
      <vt:lpstr>What would motivate one to use SCADA?</vt:lpstr>
      <vt:lpstr>What does SCADA look like?</vt:lpstr>
      <vt:lpstr>What is an HMI?</vt:lpstr>
      <vt:lpstr>What is an HMI?</vt:lpstr>
      <vt:lpstr>What is the “Master and Slave” concept?</vt:lpstr>
      <vt:lpstr>What is the “Master and Slave” concept?</vt:lpstr>
      <vt:lpstr>What is the “Master and Slave” concept?</vt:lpstr>
      <vt:lpstr>What is the “Master and Slave” concept?</vt:lpstr>
      <vt:lpstr>What is the “Master and Slave” concept?</vt:lpstr>
      <vt:lpstr>What are some important types of Modbus?</vt:lpstr>
      <vt:lpstr>Slide 36</vt:lpstr>
      <vt:lpstr>Slide 37</vt:lpstr>
      <vt:lpstr>Expanding the marketability of Modbus Equipment</vt:lpstr>
      <vt:lpstr>Expanding the marketability of Modbus Equipment</vt:lpstr>
      <vt:lpstr>Expanding the marketability of Modbus Equipment</vt:lpstr>
      <vt:lpstr>Expanding the marketability of Modbus Equipment</vt:lpstr>
      <vt:lpstr>Slide 42</vt:lpstr>
      <vt:lpstr>Slide 43</vt:lpstr>
      <vt:lpstr>Slide 44</vt:lpstr>
      <vt:lpstr>Slide 45</vt:lpstr>
      <vt:lpstr>Slide 46</vt:lpstr>
      <vt:lpstr>Slide 47</vt:lpstr>
      <vt:lpstr>Modbus Router Highlights </vt:lpstr>
      <vt:lpstr>Slide 49</vt:lpstr>
      <vt:lpstr>Slide 50</vt:lpstr>
      <vt:lpstr>Turn serial Modbus masters into Modbus/TCP masters for network wide connectivity…</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Comtrol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DeviceMaster UP</dc:title>
  <dc:creator>nolank</dc:creator>
  <cp:lastModifiedBy>nolank</cp:lastModifiedBy>
  <cp:revision>576</cp:revision>
  <dcterms:created xsi:type="dcterms:W3CDTF">2011-05-09T15:12:22Z</dcterms:created>
  <dcterms:modified xsi:type="dcterms:W3CDTF">2017-05-02T17:13:24Z</dcterms:modified>
</cp:coreProperties>
</file>