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453" r:id="rId2"/>
    <p:sldId id="454" r:id="rId3"/>
    <p:sldId id="455" r:id="rId4"/>
    <p:sldId id="354" r:id="rId5"/>
    <p:sldId id="400" r:id="rId6"/>
    <p:sldId id="401" r:id="rId7"/>
    <p:sldId id="356" r:id="rId8"/>
    <p:sldId id="357" r:id="rId9"/>
    <p:sldId id="358" r:id="rId10"/>
    <p:sldId id="355" r:id="rId11"/>
    <p:sldId id="395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73" r:id="rId22"/>
    <p:sldId id="429" r:id="rId23"/>
    <p:sldId id="431" r:id="rId24"/>
    <p:sldId id="430" r:id="rId25"/>
    <p:sldId id="432" r:id="rId26"/>
    <p:sldId id="436" r:id="rId27"/>
    <p:sldId id="433" r:id="rId28"/>
    <p:sldId id="434" r:id="rId29"/>
    <p:sldId id="435" r:id="rId30"/>
    <p:sldId id="437" r:id="rId31"/>
    <p:sldId id="438" r:id="rId32"/>
    <p:sldId id="439" r:id="rId33"/>
    <p:sldId id="440" r:id="rId34"/>
    <p:sldId id="441" r:id="rId35"/>
    <p:sldId id="442" r:id="rId36"/>
    <p:sldId id="443" r:id="rId37"/>
    <p:sldId id="451" r:id="rId38"/>
    <p:sldId id="445" r:id="rId39"/>
    <p:sldId id="446" r:id="rId40"/>
    <p:sldId id="447" r:id="rId41"/>
    <p:sldId id="448" r:id="rId42"/>
    <p:sldId id="449" r:id="rId43"/>
    <p:sldId id="450" r:id="rId44"/>
    <p:sldId id="452" r:id="rId45"/>
    <p:sldId id="258" r:id="rId46"/>
    <p:sldId id="456" r:id="rId47"/>
    <p:sldId id="457" r:id="rId48"/>
    <p:sldId id="458" r:id="rId49"/>
    <p:sldId id="459" r:id="rId50"/>
    <p:sldId id="460" r:id="rId51"/>
    <p:sldId id="461" r:id="rId52"/>
    <p:sldId id="266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E2383E"/>
    <a:srgbClr val="DDDDDD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3" autoAdjust="0"/>
    <p:restoredTop sz="94660"/>
  </p:normalViewPr>
  <p:slideViewPr>
    <p:cSldViewPr>
      <p:cViewPr varScale="1">
        <p:scale>
          <a:sx n="85" d="100"/>
          <a:sy n="85" d="100"/>
        </p:scale>
        <p:origin x="165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18FFF2B-CA47-4FD3-8F21-8EED657E72B8}" type="datetimeFigureOut">
              <a:rPr lang="en-US"/>
              <a:pPr>
                <a:defRPr/>
              </a:pPr>
              <a:t>4/30/2019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67C0F1A-ED13-4463-80AA-2913A29E3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EBB9EE-91ED-4B3C-955E-3D2CA1CD0E54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056554-1670-4304-A7B3-5E0570EE849E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mtrolPP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130425"/>
            <a:ext cx="7086600" cy="1470025"/>
          </a:xfrm>
        </p:spPr>
        <p:txBody>
          <a:bodyPr anchor="b"/>
          <a:lstStyle>
            <a:lvl1pPr algn="l">
              <a:defRPr sz="3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C66A0-A1F8-485E-A3DD-44DBCB7C2FA8}" type="datetimeFigureOut">
              <a:rPr lang="en-US"/>
              <a:pPr>
                <a:defRPr/>
              </a:pPr>
              <a:t>4/30/2019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C2044-2640-4D3C-8E7F-F7B189D87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BAAF3-790B-412B-BE42-F43BF083FD18}" type="datetimeFigureOut">
              <a:rPr lang="en-US"/>
              <a:pPr>
                <a:defRPr/>
              </a:pPr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86584-7E7E-4A56-AEB9-4FA483569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DB721-8DAC-4980-8AEB-D38922CE606E}" type="datetimeFigureOut">
              <a:rPr lang="en-US"/>
              <a:pPr>
                <a:defRPr/>
              </a:pPr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3AF06-2B99-450D-82B9-BB2D22B7D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6A928-1194-4064-87A1-A996F54FF8E0}" type="datetimeFigureOut">
              <a:rPr lang="en-US"/>
              <a:pPr>
                <a:defRPr/>
              </a:pPr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ADA8F-EEA0-4AD9-88DF-780829507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6E62E-9380-4837-A2AF-4D7E79F33029}" type="datetimeFigureOut">
              <a:rPr lang="en-US"/>
              <a:pPr>
                <a:defRPr/>
              </a:pPr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B7104-4B28-48DD-9EFE-CA80BB4BF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966AC-63F6-41C8-8558-4901F2EE75C1}" type="datetimeFigureOut">
              <a:rPr lang="en-US"/>
              <a:pPr>
                <a:defRPr/>
              </a:pPr>
              <a:t>4/30/2019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30CB5-AC86-4C19-AB8B-76B32DAB1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BC9AE-32C3-45FB-AB88-151BA6402AB9}" type="datetimeFigureOut">
              <a:rPr lang="en-US"/>
              <a:pPr>
                <a:defRPr/>
              </a:pPr>
              <a:t>4/30/2019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EBB72-F8AE-445F-9821-88CB35C59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A0FB9-5B0A-4F42-98A4-26CA8C7FE917}" type="datetimeFigureOut">
              <a:rPr lang="en-US"/>
              <a:pPr>
                <a:defRPr/>
              </a:pPr>
              <a:t>4/30/2019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FF2B5-63AC-468E-BF42-A7A2BB8EB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D46B1-1005-4268-B591-7AD90226A05B}" type="datetimeFigureOut">
              <a:rPr lang="en-US"/>
              <a:pPr>
                <a:defRPr/>
              </a:pPr>
              <a:t>4/30/2019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A5752-1452-4273-A63E-14C220CFA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CC676-C90A-459B-BFB9-2EA6A6082830}" type="datetimeFigureOut">
              <a:rPr lang="en-US"/>
              <a:pPr>
                <a:defRPr/>
              </a:pPr>
              <a:t>4/30/2019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D36B5-7529-4C4E-AC11-3F184B281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1EF9D-FA71-47AA-A41B-1940B02D8899}" type="datetimeFigureOut">
              <a:rPr lang="en-US"/>
              <a:pPr>
                <a:defRPr/>
              </a:pPr>
              <a:t>4/30/2019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4F89F-8208-4A60-898F-B0899FD9A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ComtrolPPT2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604000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fld id="{C1B9C033-2085-4870-8AF1-2BC7D8EA480F}" type="datetimeFigureOut">
              <a:rPr lang="en-US"/>
              <a:pPr>
                <a:defRPr/>
              </a:pPr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04000"/>
            <a:ext cx="28956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 b="1">
                <a:solidFill>
                  <a:schemeClr val="bg1"/>
                </a:solidFill>
                <a:latin typeface="+mn-lt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604000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fld id="{EFA2AEFA-CF5C-4E18-A6E4-AD5C91526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FF0000"/>
          </a:solidFill>
          <a:latin typeface="Arial"/>
          <a:ea typeface="ＭＳ Ｐゴシック" pitchFamily="-65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  <a:ea typeface="ＭＳ Ｐゴシック" pitchFamily="-65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  <a:ea typeface="ＭＳ Ｐゴシック" pitchFamily="-65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  <a:ea typeface="ＭＳ Ｐゴシック" pitchFamily="-65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latin typeface="Arial" charset="0"/>
          <a:ea typeface="ＭＳ Ｐゴシック" pitchFamily="-65" charset="-128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3" Type="http://schemas.openxmlformats.org/officeDocument/2006/relationships/image" Target="../media/image69.png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trol.com/" TargetMode="External"/><Relationship Id="rId2" Type="http://schemas.openxmlformats.org/officeDocument/2006/relationships/hyperlink" Target="mailto:sales@comtro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 anchor="ctr"/>
          <a:lstStyle/>
          <a:p>
            <a:pPr eaLnBrk="1" hangingPunct="1"/>
            <a:r>
              <a:rPr lang="en-US" sz="4000" b="1" u="sng" dirty="0">
                <a:solidFill>
                  <a:srgbClr val="E2383E"/>
                </a:solidFill>
                <a:latin typeface="Arial" charset="0"/>
                <a:ea typeface="ＭＳ Ｐゴシック"/>
                <a:cs typeface="Arial" charset="0"/>
              </a:rPr>
              <a:t>DeviceMaster® UP </a:t>
            </a:r>
            <a:endParaRPr lang="en-US" sz="4000" u="sng" dirty="0"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5362" name="TextBox 7"/>
          <p:cNvSpPr txBox="1">
            <a:spLocks noChangeArrowheads="1"/>
          </p:cNvSpPr>
          <p:nvPr/>
        </p:nvSpPr>
        <p:spPr bwMode="auto">
          <a:xfrm>
            <a:off x="533400" y="1143000"/>
            <a:ext cx="807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libri" pitchFamily="34" charset="0"/>
              </a:rPr>
              <a:t>Data Protocol Solutions from </a:t>
            </a:r>
            <a:r>
              <a:rPr lang="en-US" sz="2000" i="1" dirty="0" err="1">
                <a:latin typeface="Calibri" pitchFamily="34" charset="0"/>
              </a:rPr>
              <a:t>Comtrol</a:t>
            </a:r>
            <a:r>
              <a:rPr lang="en-US" sz="2000" i="1" dirty="0">
                <a:latin typeface="Calibri" pitchFamily="34" charset="0"/>
              </a:rPr>
              <a:t> Corporation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828800"/>
            <a:ext cx="35147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828800"/>
            <a:ext cx="35147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0692" y="473964"/>
            <a:ext cx="2618508" cy="57607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105400" y="381000"/>
            <a:ext cx="10668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/>
              <a:t>and</a:t>
            </a:r>
          </a:p>
        </p:txBody>
      </p:sp>
      <p:pic>
        <p:nvPicPr>
          <p:cNvPr id="9" name="Picture 8" descr="IOLink2LABEL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0" y="1752600"/>
            <a:ext cx="2112624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4648200" cy="868363"/>
          </a:xfrm>
        </p:spPr>
        <p:txBody>
          <a:bodyPr/>
          <a:lstStyle/>
          <a:p>
            <a:pPr eaLnBrk="1" hangingPunct="1"/>
            <a:r>
              <a:rPr lang="en-US" b="1" u="sng" dirty="0" err="1">
                <a:solidFill>
                  <a:srgbClr val="E2383E"/>
                </a:solidFill>
                <a:latin typeface="Arial" charset="0"/>
                <a:ea typeface="ＭＳ Ｐゴシック"/>
                <a:cs typeface="Arial" charset="0"/>
              </a:rPr>
              <a:t>DeviceMaster</a:t>
            </a:r>
            <a:r>
              <a:rPr lang="en-US" b="1" u="sng" dirty="0">
                <a:solidFill>
                  <a:srgbClr val="E2383E"/>
                </a:solidFill>
                <a:latin typeface="Arial" charset="0"/>
                <a:ea typeface="ＭＳ Ｐゴシック"/>
                <a:cs typeface="Arial" charset="0"/>
              </a:rPr>
              <a:t>® RTS</a:t>
            </a:r>
            <a:endParaRPr lang="en-US" u="sng" dirty="0">
              <a:solidFill>
                <a:srgbClr val="E2383E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00355" name="TextBox 3"/>
          <p:cNvSpPr txBox="1">
            <a:spLocks noChangeArrowheads="1"/>
          </p:cNvSpPr>
          <p:nvPr/>
        </p:nvSpPr>
        <p:spPr bwMode="auto">
          <a:xfrm>
            <a:off x="685800" y="10668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Connecting Serial to Ethernet</a:t>
            </a: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3200400" y="13716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>
                <a:latin typeface="Calibri" pitchFamily="34" charset="0"/>
              </a:rPr>
              <a:t>Socket Server Firmware</a:t>
            </a:r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3886200" y="5562600"/>
            <a:ext cx="358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Data appears on a socket port.</a:t>
            </a:r>
          </a:p>
        </p:txBody>
      </p:sp>
      <p:pic>
        <p:nvPicPr>
          <p:cNvPr id="100362" name="Picture 10" descr="Socket Server_concept diagram_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535" y="2286000"/>
            <a:ext cx="8079704" cy="3000375"/>
          </a:xfrm>
          <a:prstGeom prst="rect">
            <a:avLst/>
          </a:prstGeom>
          <a:noFill/>
        </p:spPr>
      </p:pic>
      <p:grpSp>
        <p:nvGrpSpPr>
          <p:cNvPr id="100358" name="Group 6"/>
          <p:cNvGrpSpPr>
            <a:grpSpLocks/>
          </p:cNvGrpSpPr>
          <p:nvPr/>
        </p:nvGrpSpPr>
        <p:grpSpPr bwMode="auto">
          <a:xfrm>
            <a:off x="1371600" y="3581400"/>
            <a:ext cx="6400800" cy="2438400"/>
            <a:chOff x="864" y="2256"/>
            <a:chExt cx="4032" cy="1536"/>
          </a:xfrm>
        </p:grpSpPr>
        <p:sp>
          <p:nvSpPr>
            <p:cNvPr id="100359" name="Line 7"/>
            <p:cNvSpPr>
              <a:spLocks noChangeShapeType="1"/>
            </p:cNvSpPr>
            <p:nvPr/>
          </p:nvSpPr>
          <p:spPr bwMode="auto">
            <a:xfrm>
              <a:off x="864" y="2256"/>
              <a:ext cx="1152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0360" name="Rectangle 8"/>
            <p:cNvSpPr>
              <a:spLocks noChangeArrowheads="1"/>
            </p:cNvSpPr>
            <p:nvPr/>
          </p:nvSpPr>
          <p:spPr bwMode="auto">
            <a:xfrm>
              <a:off x="2016" y="3456"/>
              <a:ext cx="288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0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sz="4000" b="1" u="sng" dirty="0" err="1">
                <a:solidFill>
                  <a:srgbClr val="E2383E"/>
                </a:solidFill>
                <a:latin typeface="Arial" charset="0"/>
                <a:ea typeface="ＭＳ Ｐゴシック"/>
                <a:cs typeface="Arial" charset="0"/>
              </a:rPr>
              <a:t>DeviceMaster</a:t>
            </a:r>
            <a:r>
              <a:rPr lang="en-US" sz="4000" b="1" u="sng" dirty="0">
                <a:solidFill>
                  <a:srgbClr val="E2383E"/>
                </a:solidFill>
                <a:latin typeface="Arial" charset="0"/>
                <a:ea typeface="ＭＳ Ｐゴシック"/>
                <a:cs typeface="Arial" charset="0"/>
              </a:rPr>
              <a:t>® UP</a:t>
            </a:r>
            <a:endParaRPr lang="en-US" sz="4000" u="sng" dirty="0"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5362" name="TextBox 7"/>
          <p:cNvSpPr txBox="1">
            <a:spLocks noChangeArrowheads="1"/>
          </p:cNvSpPr>
          <p:nvPr/>
        </p:nvSpPr>
        <p:spPr bwMode="auto">
          <a:xfrm>
            <a:off x="533400" y="1143000"/>
            <a:ext cx="594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 dirty="0">
                <a:latin typeface="Calibri" pitchFamily="34" charset="0"/>
              </a:rPr>
              <a:t>Data Protocol Solutions from </a:t>
            </a:r>
            <a:r>
              <a:rPr lang="en-US" sz="2000" i="1" dirty="0" err="1">
                <a:latin typeface="Calibri" pitchFamily="34" charset="0"/>
              </a:rPr>
              <a:t>Comtrol</a:t>
            </a:r>
            <a:r>
              <a:rPr lang="en-US" sz="2000" i="1" dirty="0">
                <a:latin typeface="Calibri" pitchFamily="34" charset="0"/>
              </a:rPr>
              <a:t> Corporation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828800"/>
            <a:ext cx="35147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28800"/>
            <a:ext cx="35147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2075BF-FFA8-4C13-AF5A-65DC923453FF}" type="datetime1">
              <a:rPr lang="en-US">
                <a:ea typeface="ＭＳ Ｐゴシック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4/30/2019</a:t>
            </a:fld>
            <a:endParaRPr lang="en-US">
              <a:ea typeface="ＭＳ Ｐゴシック"/>
              <a:cs typeface="Arial" pitchFamily="34" charset="0"/>
            </a:endParaRPr>
          </a:p>
        </p:txBody>
      </p:sp>
      <p:sp>
        <p:nvSpPr>
          <p:cNvPr id="26627" name="Footer Placeholder 2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ea typeface="ＭＳ Ｐゴシック"/>
                <a:cs typeface="Arial" pitchFamily="34" charset="0"/>
              </a:rPr>
              <a:t>connect. communicate. control.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F04F62-DEFD-4D0D-B1CC-617699670A00}" type="slidenum">
              <a:rPr lang="en-US">
                <a:ea typeface="ＭＳ Ｐゴシック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ea typeface="ＭＳ Ｐゴシック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61950" y="404813"/>
            <a:ext cx="850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E2383E"/>
                </a:solidFill>
                <a:latin typeface="+mj-lt"/>
              </a:rPr>
              <a:t>EtherNet</a:t>
            </a:r>
            <a:r>
              <a:rPr lang="en-US" sz="3200" b="1" dirty="0">
                <a:solidFill>
                  <a:srgbClr val="E2383E"/>
                </a:solidFill>
                <a:latin typeface="+mj-lt"/>
              </a:rPr>
              <a:t>/IP Firmware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787878"/>
                </a:solidFill>
                <a:latin typeface="+mj-lt"/>
              </a:rPr>
              <a:t> </a:t>
            </a:r>
            <a:r>
              <a:rPr lang="en-US" sz="2000" b="1" i="1" dirty="0">
                <a:solidFill>
                  <a:srgbClr val="787878"/>
                </a:solidFill>
                <a:latin typeface="+mj-lt"/>
              </a:rPr>
              <a:t>Ethernet/IP to serial and Ethernet TCP/IP raw/ASCII devices</a:t>
            </a:r>
          </a:p>
        </p:txBody>
      </p:sp>
      <p:pic>
        <p:nvPicPr>
          <p:cNvPr id="65541" name="Picture 2" descr="http://www.comtrol.com/elements/uploads/files/modbusTCP_system_large.jpg?rand=674413918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4971" y="1524001"/>
            <a:ext cx="8121608" cy="446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m_2p_2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2362200"/>
            <a:ext cx="573130" cy="838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2075BF-FFA8-4C13-AF5A-65DC923453FF}" type="datetime1">
              <a:rPr lang="en-US">
                <a:ea typeface="ＭＳ Ｐゴシック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4/30/2019</a:t>
            </a:fld>
            <a:endParaRPr lang="en-US">
              <a:ea typeface="ＭＳ Ｐゴシック"/>
              <a:cs typeface="Arial" pitchFamily="34" charset="0"/>
            </a:endParaRPr>
          </a:p>
        </p:txBody>
      </p:sp>
      <p:sp>
        <p:nvSpPr>
          <p:cNvPr id="26627" name="Footer Placeholder 2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ea typeface="ＭＳ Ｐゴシック"/>
                <a:cs typeface="Arial" pitchFamily="34" charset="0"/>
              </a:rPr>
              <a:t>connect. communicate. control.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F04F62-DEFD-4D0D-B1CC-617699670A00}" type="slidenum">
              <a:rPr lang="en-US">
                <a:ea typeface="ＭＳ Ｐゴシック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>
              <a:ea typeface="ＭＳ Ｐゴシック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61950" y="404813"/>
            <a:ext cx="4133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E2383E"/>
                </a:solidFill>
                <a:latin typeface="+mj-lt"/>
              </a:rPr>
              <a:t>EtherNet</a:t>
            </a:r>
            <a:r>
              <a:rPr lang="en-US" sz="3200" b="1" dirty="0">
                <a:solidFill>
                  <a:srgbClr val="E2383E"/>
                </a:solidFill>
                <a:latin typeface="+mj-lt"/>
              </a:rPr>
              <a:t>/IP Firmware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787878"/>
                </a:solidFill>
                <a:latin typeface="+mj-lt"/>
              </a:rPr>
              <a:t> </a:t>
            </a:r>
            <a:endParaRPr lang="en-US" sz="1400" b="1" i="1" dirty="0">
              <a:solidFill>
                <a:srgbClr val="787878"/>
              </a:solidFill>
              <a:latin typeface="+mj-lt"/>
            </a:endParaRPr>
          </a:p>
        </p:txBody>
      </p:sp>
      <p:pic>
        <p:nvPicPr>
          <p:cNvPr id="65541" name="Picture 2" descr="http://www.comtrol.com/elements/uploads/files/modbusTCP_system_large.jpg?rand=674413918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8200" y="1066800"/>
            <a:ext cx="41591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381000" y="1447800"/>
            <a:ext cx="4191000" cy="460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latin typeface="+mn-lt"/>
              </a:rPr>
              <a:t>• </a:t>
            </a:r>
            <a:r>
              <a:rPr lang="en-US" sz="1600" b="1" dirty="0">
                <a:latin typeface="+mn-lt"/>
              </a:rPr>
              <a:t>Connectivity </a:t>
            </a:r>
            <a:r>
              <a:rPr lang="en-US" sz="1600" dirty="0">
                <a:latin typeface="+mn-lt"/>
              </a:rPr>
              <a:t>–</a:t>
            </a:r>
            <a:r>
              <a:rPr lang="en-US" sz="1600" b="1" dirty="0">
                <a:latin typeface="+mn-lt"/>
              </a:rPr>
              <a:t> </a:t>
            </a:r>
            <a:r>
              <a:rPr lang="en-US" sz="1600" dirty="0">
                <a:latin typeface="+mn-lt"/>
              </a:rPr>
              <a:t>Ethernet/IP to serial and Ethernet TCP/IP raw/ASCII devices </a:t>
            </a:r>
            <a:br>
              <a:rPr lang="en-US" sz="1600" dirty="0">
                <a:latin typeface="+mn-lt"/>
              </a:rPr>
            </a:b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• </a:t>
            </a:r>
            <a:r>
              <a:rPr lang="en-US" sz="1600" b="1" dirty="0">
                <a:latin typeface="+mn-lt"/>
              </a:rPr>
              <a:t>Low-latency updates </a:t>
            </a:r>
            <a:r>
              <a:rPr lang="en-US" sz="1600" dirty="0">
                <a:latin typeface="+mn-lt"/>
              </a:rPr>
              <a:t>of received packets to PLC memory. Typically less than 10 ms</a:t>
            </a:r>
            <a:br>
              <a:rPr lang="en-US" sz="1600" dirty="0">
                <a:latin typeface="+mn-lt"/>
              </a:rPr>
            </a:b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• </a:t>
            </a:r>
            <a:r>
              <a:rPr lang="en-US" sz="1600" b="1" dirty="0">
                <a:latin typeface="+mn-lt"/>
              </a:rPr>
              <a:t>Connectivity to high-speed devices</a:t>
            </a:r>
            <a:r>
              <a:rPr lang="en-US" sz="1600" dirty="0">
                <a:latin typeface="+mn-lt"/>
              </a:rPr>
              <a:t>. Supports message rates as high as 50 updates per second when receive mode is configured to Write-to-Tag/File</a:t>
            </a:r>
            <a:br>
              <a:rPr lang="en-US" sz="1600" dirty="0">
                <a:latin typeface="+mn-lt"/>
              </a:rPr>
            </a:br>
            <a:endParaRPr lang="en-US" sz="1600" dirty="0">
              <a:latin typeface="+mn-lt"/>
            </a:endParaRPr>
          </a:p>
          <a:p>
            <a:pPr>
              <a:lnSpc>
                <a:spcPts val="1600"/>
              </a:lnSpc>
            </a:pPr>
            <a:r>
              <a:rPr lang="en-US" sz="1600" dirty="0">
                <a:latin typeface="+mn-lt"/>
              </a:rPr>
              <a:t>• </a:t>
            </a:r>
            <a:r>
              <a:rPr lang="en-US" sz="1600" b="1" dirty="0">
                <a:latin typeface="+mn-lt"/>
              </a:rPr>
              <a:t>Large received packet support </a:t>
            </a:r>
            <a:r>
              <a:rPr lang="en-US" sz="1600" dirty="0">
                <a:latin typeface="+mn-lt"/>
              </a:rPr>
              <a:t>– up to 1518 bytes serial and 2048 bytes Ethernet TCP/IP</a:t>
            </a:r>
          </a:p>
          <a:p>
            <a:pPr>
              <a:lnSpc>
                <a:spcPts val="1600"/>
              </a:lnSpc>
            </a:pPr>
            <a:endParaRPr lang="en-US" sz="1600" dirty="0">
              <a:latin typeface="+mn-lt"/>
            </a:endParaRPr>
          </a:p>
          <a:p>
            <a:pPr>
              <a:lnSpc>
                <a:spcPts val="1600"/>
              </a:lnSpc>
            </a:pPr>
            <a:r>
              <a:rPr lang="en-US" sz="1600" dirty="0">
                <a:latin typeface="+mn-lt"/>
              </a:rPr>
              <a:t>• </a:t>
            </a:r>
            <a:r>
              <a:rPr lang="en-US" sz="1600" b="1" dirty="0">
                <a:latin typeface="+mn-lt"/>
              </a:rPr>
              <a:t>Received packet size control </a:t>
            </a:r>
            <a:r>
              <a:rPr lang="en-US" sz="1600" dirty="0">
                <a:latin typeface="+mn-lt"/>
              </a:rPr>
              <a:t>– truncate or drop oversized packets</a:t>
            </a:r>
          </a:p>
          <a:p>
            <a:pPr>
              <a:lnSpc>
                <a:spcPts val="1600"/>
              </a:lnSpc>
            </a:pPr>
            <a:endParaRPr lang="en-US" sz="1600" dirty="0">
              <a:latin typeface="+mn-lt"/>
            </a:endParaRPr>
          </a:p>
          <a:p>
            <a:pPr>
              <a:lnSpc>
                <a:spcPts val="1600"/>
              </a:lnSpc>
            </a:pPr>
            <a:r>
              <a:rPr lang="en-US" sz="1600" dirty="0">
                <a:latin typeface="+mn-lt"/>
              </a:rPr>
              <a:t>• </a:t>
            </a:r>
            <a:r>
              <a:rPr lang="en-US" sz="1600" b="1" dirty="0">
                <a:latin typeface="+mn-lt"/>
              </a:rPr>
              <a:t>Message Throttling </a:t>
            </a:r>
            <a:r>
              <a:rPr lang="en-US" sz="1600" dirty="0">
                <a:latin typeface="+mn-lt"/>
              </a:rPr>
              <a:t>– ensures PLC can process each received data packet </a:t>
            </a:r>
            <a:br>
              <a:rPr lang="en-US" sz="1600" dirty="0">
                <a:latin typeface="+mn-lt"/>
              </a:rPr>
            </a:br>
            <a:br>
              <a:rPr lang="en-US" sz="1600" dirty="0">
                <a:latin typeface="+mn-lt"/>
              </a:rPr>
            </a:br>
            <a:endParaRPr lang="en-US" sz="1600" dirty="0">
              <a:latin typeface="+mn-lt"/>
            </a:endParaRPr>
          </a:p>
          <a:p>
            <a:pPr>
              <a:lnSpc>
                <a:spcPts val="1600"/>
              </a:lnSpc>
            </a:pPr>
            <a:endParaRPr lang="en-US" sz="16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3429000"/>
            <a:ext cx="4191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br>
              <a:rPr lang="en-US" sz="1600" dirty="0">
                <a:latin typeface="+mn-lt"/>
              </a:rPr>
            </a:b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• </a:t>
            </a:r>
            <a:r>
              <a:rPr lang="en-US" sz="1600" b="1" dirty="0">
                <a:latin typeface="+mn-lt"/>
              </a:rPr>
              <a:t>Intelligent packet identification </a:t>
            </a:r>
            <a:r>
              <a:rPr lang="en-US" sz="1600" dirty="0">
                <a:latin typeface="+mn-lt"/>
              </a:rPr>
              <a:t>– start and end of transmission character detection/appending</a:t>
            </a:r>
          </a:p>
          <a:p>
            <a:pPr>
              <a:lnSpc>
                <a:spcPts val="1600"/>
              </a:lnSpc>
            </a:pPr>
            <a:endParaRPr lang="en-US" sz="1600" dirty="0">
              <a:latin typeface="+mn-lt"/>
            </a:endParaRPr>
          </a:p>
          <a:p>
            <a:pPr>
              <a:lnSpc>
                <a:spcPts val="1600"/>
              </a:lnSpc>
            </a:pPr>
            <a:r>
              <a:rPr lang="en-US" sz="1600" dirty="0">
                <a:latin typeface="+mn-lt"/>
              </a:rPr>
              <a:t>• </a:t>
            </a:r>
            <a:r>
              <a:rPr lang="en-US" sz="1600" b="1" dirty="0">
                <a:latin typeface="+mn-lt"/>
              </a:rPr>
              <a:t>Three methods of receive communication to the PLC </a:t>
            </a:r>
            <a:r>
              <a:rPr lang="en-US" sz="1600" dirty="0">
                <a:latin typeface="+mn-lt"/>
              </a:rPr>
              <a:t>– Write-to-Tag/File, Write-to-Tag/File-Synced, and Polling</a:t>
            </a:r>
          </a:p>
          <a:p>
            <a:pPr>
              <a:lnSpc>
                <a:spcPts val="1600"/>
              </a:lnSpc>
            </a:pPr>
            <a:endParaRPr lang="en-US" sz="1600" dirty="0">
              <a:latin typeface="+mn-lt"/>
            </a:endParaRPr>
          </a:p>
          <a:p>
            <a:pPr>
              <a:lnSpc>
                <a:spcPts val="1600"/>
              </a:lnSpc>
            </a:pPr>
            <a:r>
              <a:rPr lang="en-US" sz="1600" dirty="0">
                <a:latin typeface="+mn-lt"/>
              </a:rPr>
              <a:t>• </a:t>
            </a:r>
            <a:r>
              <a:rPr lang="en-US" sz="1600" b="1" dirty="0">
                <a:latin typeface="+mn-lt"/>
              </a:rPr>
              <a:t>Vendor Specific CIP objects </a:t>
            </a:r>
            <a:r>
              <a:rPr lang="en-US" sz="1600" dirty="0">
                <a:latin typeface="+mn-lt"/>
              </a:rPr>
              <a:t>– configuration, data transfer, and statistics</a:t>
            </a:r>
          </a:p>
          <a:p>
            <a:endParaRPr lang="en-US" sz="1600" dirty="0">
              <a:latin typeface="+mn-lt"/>
            </a:endParaRPr>
          </a:p>
        </p:txBody>
      </p:sp>
      <p:pic>
        <p:nvPicPr>
          <p:cNvPr id="9" name="Picture 8" descr="dm_2p_2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1447800"/>
            <a:ext cx="260514" cy="457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raw ASCII to MBTCP sl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764" y="1143000"/>
            <a:ext cx="870075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would I configure this?</a:t>
            </a:r>
          </a:p>
        </p:txBody>
      </p:sp>
      <p:pic>
        <p:nvPicPr>
          <p:cNvPr id="69636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m_2p_2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0" y="3657600"/>
            <a:ext cx="609600" cy="8915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raw ASCII to MBTCP sl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3400" y="838200"/>
            <a:ext cx="7300914" cy="478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would I configure this?</a:t>
            </a:r>
          </a:p>
        </p:txBody>
      </p:sp>
      <p:pic>
        <p:nvPicPr>
          <p:cNvPr id="69636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0" y="5715000"/>
            <a:ext cx="6705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[Establish that your PLC and </a:t>
            </a:r>
            <a:r>
              <a:rPr lang="en-US" dirty="0" err="1"/>
              <a:t>Devicemaster</a:t>
            </a:r>
            <a:r>
              <a:rPr lang="en-US" dirty="0"/>
              <a:t> can see each other.]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raw ASCII to MBTCP sl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04850" y="838200"/>
            <a:ext cx="6500814" cy="5200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would I configure this?</a:t>
            </a:r>
          </a:p>
        </p:txBody>
      </p:sp>
      <p:pic>
        <p:nvPicPr>
          <p:cNvPr id="69636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39000" y="1447800"/>
            <a:ext cx="1676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Write your own PLC logic, or borrow/use/ keep/modify our examples provided on the CD with every </a:t>
            </a:r>
            <a:r>
              <a:rPr lang="en-US" dirty="0" err="1"/>
              <a:t>Devicemaster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would I configure this?</a:t>
            </a:r>
          </a:p>
        </p:txBody>
      </p:sp>
      <p:pic>
        <p:nvPicPr>
          <p:cNvPr id="73731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6" descr="Open PortVision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76728" y="1219200"/>
            <a:ext cx="5109532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752600" y="1219200"/>
            <a:ext cx="5105400" cy="42672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590800" y="3657600"/>
            <a:ext cx="1600200" cy="152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6" descr="Open PortVision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3876" y="992585"/>
            <a:ext cx="5064124" cy="494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752600" y="838200"/>
            <a:ext cx="5181600" cy="52578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638800" y="6172200"/>
            <a:ext cx="228600" cy="304800"/>
          </a:xfrm>
          <a:prstGeom prst="downArrow">
            <a:avLst/>
          </a:prstGeom>
          <a:solidFill>
            <a:srgbClr val="DDDDDD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743200" y="6172200"/>
            <a:ext cx="228600" cy="304800"/>
          </a:xfrm>
          <a:prstGeom prst="downArrow">
            <a:avLst/>
          </a:prstGeom>
          <a:solidFill>
            <a:srgbClr val="DDDDDD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6" descr="Open PortVision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46276" y="1298964"/>
            <a:ext cx="4759324" cy="433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05000" y="1219200"/>
            <a:ext cx="4800600" cy="45720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638800" y="6172200"/>
            <a:ext cx="228600" cy="304800"/>
          </a:xfrm>
          <a:prstGeom prst="downArrow">
            <a:avLst/>
          </a:prstGeom>
          <a:solidFill>
            <a:srgbClr val="DDDDDD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743200" y="6172200"/>
            <a:ext cx="228600" cy="304800"/>
          </a:xfrm>
          <a:prstGeom prst="downArrow">
            <a:avLst/>
          </a:prstGeom>
          <a:solidFill>
            <a:srgbClr val="DDDDDD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E2383E"/>
                </a:solidFill>
                <a:latin typeface="+mj-lt"/>
                <a:ea typeface="ＭＳ Ｐゴシック" pitchFamily="-112" charset="-128"/>
              </a:rPr>
              <a:t>DeviceMaster UP Product Overview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84188" y="1470025"/>
            <a:ext cx="8229600" cy="3978275"/>
          </a:xfrm>
        </p:spPr>
        <p:txBody>
          <a:bodyPr/>
          <a:lstStyle/>
          <a:p>
            <a:pPr lvl="1" eaLnBrk="1" hangingPunct="1">
              <a:defRPr/>
            </a:pPr>
            <a:endParaRPr lang="en-US" sz="1200" dirty="0">
              <a:latin typeface="+mj-lt"/>
            </a:endParaRPr>
          </a:p>
          <a:p>
            <a:pPr lvl="1" eaLnBrk="1" hangingPunct="1">
              <a:defRPr/>
            </a:pPr>
            <a:endParaRPr lang="en-US" sz="1200" dirty="0"/>
          </a:p>
          <a:p>
            <a:pPr eaLnBrk="1" hangingPunct="1">
              <a:defRPr/>
            </a:pPr>
            <a:endParaRPr lang="en-US" sz="1600" dirty="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972C10-AC21-49D7-B869-A3DE1204E0EB}" type="datetime1">
              <a:rPr lang="en-US">
                <a:ea typeface="ＭＳ Ｐゴシック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4/30/2019</a:t>
            </a:fld>
            <a:endParaRPr lang="en-US">
              <a:ea typeface="ＭＳ Ｐゴシック"/>
              <a:cs typeface="Arial" pitchFamily="34" charset="0"/>
            </a:endParaRPr>
          </a:p>
        </p:txBody>
      </p:sp>
      <p:sp>
        <p:nvSpPr>
          <p:cNvPr id="6149" name="Footer Placeholder 5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ea typeface="ＭＳ Ｐゴシック"/>
                <a:cs typeface="Arial" pitchFamily="34" charset="0"/>
              </a:rPr>
              <a:t>connect. communicate. control.</a:t>
            </a:r>
          </a:p>
        </p:txBody>
      </p:sp>
      <p:sp>
        <p:nvSpPr>
          <p:cNvPr id="6150" name="Slide Number Placeholder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9196AB-9B0E-4C09-AB44-5FAD433ADC21}" type="slidenum">
              <a:rPr lang="en-US">
                <a:ea typeface="ＭＳ Ｐゴシック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ea typeface="ＭＳ Ｐゴシック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6300" y="1524000"/>
            <a:ext cx="6953250" cy="46482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600" b="1" dirty="0">
                <a:latin typeface="+mj-lt"/>
              </a:rPr>
              <a:t> Protocol flexibility</a:t>
            </a:r>
            <a:r>
              <a:rPr lang="en-US" sz="1600" dirty="0">
                <a:latin typeface="+mj-lt"/>
              </a:rPr>
              <a:t> </a:t>
            </a:r>
            <a:r>
              <a:rPr lang="fr-FR" sz="1600" b="1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—</a:t>
            </a:r>
            <a:r>
              <a:rPr lang="fr-FR" sz="1600" dirty="0">
                <a:latin typeface="+mn-lt"/>
              </a:rPr>
              <a:t> </a:t>
            </a:r>
            <a:r>
              <a:rPr lang="en-US" sz="1600" dirty="0">
                <a:latin typeface="+mj-lt"/>
              </a:rPr>
              <a:t> EtherNet/IP, Modbus/TCP, Modbus RTU/ASCII,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   PROFINET IO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600" b="1" dirty="0">
                <a:latin typeface="+mj-lt"/>
              </a:rPr>
              <a:t> Connectivity </a:t>
            </a:r>
            <a:r>
              <a:rPr lang="en-US" sz="1600" dirty="0">
                <a:latin typeface="+mj-lt"/>
              </a:rPr>
              <a:t>to both serial and Ethernet TCP/IP devices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Available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models</a:t>
            </a:r>
            <a:r>
              <a:rPr lang="fr-FR" sz="16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—</a:t>
            </a:r>
            <a:r>
              <a:rPr lang="fr-FR" sz="1600" dirty="0">
                <a:latin typeface="+mj-lt"/>
              </a:rPr>
              <a:t> 1-port, 2-port 1E, 2-Port 2E, 4-port, and </a:t>
            </a:r>
            <a:r>
              <a:rPr lang="fr-FR" sz="1600" dirty="0" err="1">
                <a:latin typeface="+mj-lt"/>
              </a:rPr>
              <a:t>embedded</a:t>
            </a:r>
            <a:endParaRPr lang="fr-FR" sz="1600" dirty="0">
              <a:latin typeface="+mj-lt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600" b="1" dirty="0"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Rugged housing</a:t>
            </a:r>
            <a:r>
              <a:rPr lang="en-US" sz="1600" dirty="0">
                <a:latin typeface="+mj-lt"/>
              </a:rPr>
              <a:t>—with panel, rack, and DIN rail mounting options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600" b="1" dirty="0">
                <a:latin typeface="+mj-lt"/>
              </a:rPr>
              <a:t> Daisy Chaining </a:t>
            </a:r>
            <a:r>
              <a:rPr lang="en-US" sz="1600" dirty="0">
                <a:latin typeface="+mj-lt"/>
              </a:rPr>
              <a:t>— on select models, use of dual Ethernet ports for daisy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   chaining network connections between multiple units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600" b="1" dirty="0">
                <a:latin typeface="+mj-lt"/>
              </a:rPr>
              <a:t> Variable power input </a:t>
            </a:r>
            <a:r>
              <a:rPr lang="en-US" sz="1600" dirty="0">
                <a:latin typeface="+mj-lt"/>
              </a:rPr>
              <a:t>— eliminates the need for power converters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600" b="1" dirty="0">
                <a:latin typeface="+mj-lt"/>
              </a:rPr>
              <a:t> Temperature rated for extreme conditions </a:t>
            </a:r>
            <a:r>
              <a:rPr lang="en-US" sz="1600" dirty="0">
                <a:latin typeface="+mj-lt"/>
              </a:rPr>
              <a:t>— operating temperature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   of  –37° to 74°C enables DeviceMaster UP to function in a wide variety of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   harsh environments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j-lt"/>
              <a:sym typeface="Symbol"/>
            </a:endParaRPr>
          </a:p>
        </p:txBody>
      </p:sp>
      <p:sp>
        <p:nvSpPr>
          <p:cNvPr id="17415" name="TextBox 27"/>
          <p:cNvSpPr txBox="1">
            <a:spLocks noChangeArrowheads="1"/>
          </p:cNvSpPr>
          <p:nvPr/>
        </p:nvSpPr>
        <p:spPr bwMode="auto">
          <a:xfrm>
            <a:off x="723900" y="1076325"/>
            <a:ext cx="7648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787878"/>
                </a:solidFill>
                <a:latin typeface="Calibri" pitchFamily="34" charset="0"/>
              </a:rPr>
              <a:t>Industrial Ethernet Connectivity</a:t>
            </a:r>
          </a:p>
          <a:p>
            <a:endParaRPr lang="en-US">
              <a:latin typeface="Calibri" pitchFamily="34" charset="0"/>
            </a:endParaRPr>
          </a:p>
        </p:txBody>
      </p:sp>
      <p:pic>
        <p:nvPicPr>
          <p:cNvPr id="17416" name="Picture 32" descr="98751_2_DM_4P_DB9_bklf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75" y="4572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28" descr="99440_4_DMRTS_1P_RoH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2590800"/>
            <a:ext cx="936625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838200" y="5791200"/>
            <a:ext cx="4357688" cy="490538"/>
            <a:chOff x="838200" y="5715000"/>
            <a:chExt cx="4357429" cy="490684"/>
          </a:xfrm>
        </p:grpSpPr>
        <p:pic>
          <p:nvPicPr>
            <p:cNvPr id="17421" name="Picture 13" descr="PROFINET_Logo_v10_Apr04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" y="5715000"/>
              <a:ext cx="1183329" cy="447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2" name="Picture 14" descr="09MB_member.gi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6000" y="5727539"/>
              <a:ext cx="1144651" cy="478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3" name="Picture 15" descr="GL_ENET07C.gi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10000" y="5715000"/>
              <a:ext cx="138562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419" name="Picture 16" descr="99560-9_200x200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3810000"/>
            <a:ext cx="849313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7" descr="99480-0-DM-RTS-1E-180x180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49530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would I configure this?</a:t>
            </a:r>
          </a:p>
        </p:txBody>
      </p:sp>
      <p:pic>
        <p:nvPicPr>
          <p:cNvPr id="76803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6" descr="Open PortVision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88501" y="2590799"/>
            <a:ext cx="5074874" cy="175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752600" y="2514600"/>
            <a:ext cx="5181600" cy="19050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raw ASCII to MBTCP sl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04850" y="838200"/>
            <a:ext cx="6500814" cy="520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How would I configure this?</a:t>
            </a:r>
          </a:p>
        </p:txBody>
      </p:sp>
      <p:pic>
        <p:nvPicPr>
          <p:cNvPr id="69636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39000" y="1447800"/>
            <a:ext cx="1676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DMUP, for each path you can specify which data tag to write to.  The payload will be </a:t>
            </a:r>
            <a:r>
              <a:rPr lang="en-US" dirty="0" err="1"/>
              <a:t>prepended</a:t>
            </a:r>
            <a:r>
              <a:rPr lang="en-US" dirty="0"/>
              <a:t> by two registers showing sequence # and length (bytes).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raw ASCII to MBTCP sl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1000" y="1066800"/>
            <a:ext cx="789827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would I configure this?</a:t>
            </a:r>
          </a:p>
        </p:txBody>
      </p:sp>
      <p:pic>
        <p:nvPicPr>
          <p:cNvPr id="69636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raw ASCII to MBTCP sl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23821" y="838200"/>
            <a:ext cx="4776979" cy="532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would I configure this?</a:t>
            </a:r>
          </a:p>
        </p:txBody>
      </p:sp>
      <p:pic>
        <p:nvPicPr>
          <p:cNvPr id="69636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0400" y="1143000"/>
            <a:ext cx="1676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Configure the appropriate serial port settings for the LK-G5000 RJ11 RS232C.  There are many valid choices that will work for the LK-G and the </a:t>
            </a:r>
            <a:r>
              <a:rPr lang="en-US" dirty="0" err="1"/>
              <a:t>DeviceMaster</a:t>
            </a:r>
            <a:r>
              <a:rPr lang="en-US" dirty="0"/>
              <a:t> UP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raw ASCII to MBTCP sl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600" y="1371600"/>
            <a:ext cx="86653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would I configure this?</a:t>
            </a:r>
          </a:p>
        </p:txBody>
      </p:sp>
      <p:pic>
        <p:nvPicPr>
          <p:cNvPr id="69636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4876800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the </a:t>
            </a:r>
            <a:r>
              <a:rPr lang="en-US" dirty="0" err="1"/>
              <a:t>pinouts</a:t>
            </a:r>
            <a:r>
              <a:rPr lang="en-US" dirty="0"/>
              <a:t> referenced in manuals for both devices, create cabling that matches up the proper pins on both ends of the serial connection.  In my case, I cut an RJ11 cable and a standard DB9 cable and spliced the three necessary wires together.  (Custom cable.)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would I configure this?</a:t>
            </a:r>
          </a:p>
        </p:txBody>
      </p:sp>
      <p:pic>
        <p:nvPicPr>
          <p:cNvPr id="73732" name="Picture 6" descr="Open PortVision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1000" y="914400"/>
            <a:ext cx="8327212" cy="47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>
          <a:xfrm>
            <a:off x="2667000" y="3886200"/>
            <a:ext cx="2362200" cy="152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would I configure this?</a:t>
            </a:r>
          </a:p>
        </p:txBody>
      </p:sp>
      <p:pic>
        <p:nvPicPr>
          <p:cNvPr id="73731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6" descr="Open PortVision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76728" y="1219200"/>
            <a:ext cx="5109532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752600" y="1219200"/>
            <a:ext cx="5105400" cy="42672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590800" y="3657600"/>
            <a:ext cx="1600200" cy="152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6" descr="Open PortVision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26369" y="992585"/>
            <a:ext cx="4399137" cy="494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752600" y="838200"/>
            <a:ext cx="5181600" cy="52578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638800" y="6172200"/>
            <a:ext cx="228600" cy="304800"/>
          </a:xfrm>
          <a:prstGeom prst="downArrow">
            <a:avLst/>
          </a:prstGeom>
          <a:solidFill>
            <a:srgbClr val="DDDDDD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743200" y="6172200"/>
            <a:ext cx="228600" cy="304800"/>
          </a:xfrm>
          <a:prstGeom prst="downArrow">
            <a:avLst/>
          </a:prstGeom>
          <a:solidFill>
            <a:srgbClr val="DDDDDD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6" descr="Open PortVision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51076" y="1132880"/>
            <a:ext cx="4149724" cy="466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600200" y="990600"/>
            <a:ext cx="5410200" cy="50292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638800" y="6172200"/>
            <a:ext cx="228600" cy="304800"/>
          </a:xfrm>
          <a:prstGeom prst="downArrow">
            <a:avLst/>
          </a:prstGeom>
          <a:solidFill>
            <a:srgbClr val="DDDDDD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743200" y="6172200"/>
            <a:ext cx="228600" cy="304800"/>
          </a:xfrm>
          <a:prstGeom prst="downArrow">
            <a:avLst/>
          </a:prstGeom>
          <a:solidFill>
            <a:srgbClr val="DDDDDD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would I configure this?</a:t>
            </a:r>
          </a:p>
        </p:txBody>
      </p:sp>
      <p:pic>
        <p:nvPicPr>
          <p:cNvPr id="76803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6" descr="Open PortVision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86000" y="1371600"/>
            <a:ext cx="4267200" cy="480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" y="1295400"/>
            <a:ext cx="4724400" cy="44196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4648200" cy="868363"/>
          </a:xfrm>
        </p:spPr>
        <p:txBody>
          <a:bodyPr/>
          <a:lstStyle/>
          <a:p>
            <a:pPr eaLnBrk="1" hangingPunct="1"/>
            <a:r>
              <a:rPr lang="en-US" b="1" u="sng">
                <a:solidFill>
                  <a:srgbClr val="E2383E"/>
                </a:solidFill>
                <a:latin typeface="Arial" charset="0"/>
                <a:ea typeface="ＭＳ Ｐゴシック"/>
                <a:cs typeface="Arial" charset="0"/>
              </a:rPr>
              <a:t>DeviceMaster® UP</a:t>
            </a:r>
            <a:endParaRPr lang="en-US" u="sng"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1828800"/>
            <a:ext cx="8229600" cy="3733800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err="1">
                <a:latin typeface="Arial" pitchFamily="34" charset="0"/>
                <a:ea typeface="ＭＳ Ｐゴシック"/>
                <a:cs typeface="Arial" pitchFamily="34" charset="0"/>
              </a:rPr>
              <a:t>EtherNet</a:t>
            </a:r>
            <a:r>
              <a:rPr lang="en-US" dirty="0">
                <a:latin typeface="Arial" pitchFamily="34" charset="0"/>
                <a:ea typeface="ＭＳ Ｐゴシック"/>
                <a:cs typeface="Arial" pitchFamily="34" charset="0"/>
              </a:rPr>
              <a:t>/IP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err="1">
                <a:latin typeface="Arial" pitchFamily="34" charset="0"/>
                <a:ea typeface="ＭＳ Ｐゴシック"/>
                <a:cs typeface="Arial" pitchFamily="34" charset="0"/>
              </a:rPr>
              <a:t>Profinet</a:t>
            </a:r>
            <a:r>
              <a:rPr lang="en-US" dirty="0">
                <a:latin typeface="Arial" pitchFamily="34" charset="0"/>
                <a:ea typeface="ＭＳ Ｐゴシック"/>
                <a:cs typeface="Arial" pitchFamily="34" charset="0"/>
              </a:rPr>
              <a:t> IO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err="1">
                <a:latin typeface="Arial" pitchFamily="34" charset="0"/>
                <a:ea typeface="ＭＳ Ｐゴシック"/>
                <a:cs typeface="Arial" pitchFamily="34" charset="0"/>
              </a:rPr>
              <a:t>Modbus</a:t>
            </a:r>
            <a:endParaRPr lang="en-US" dirty="0">
              <a:latin typeface="Arial" pitchFamily="34" charset="0"/>
              <a:ea typeface="ＭＳ Ｐゴシック"/>
              <a:cs typeface="Arial" pitchFamily="34" charset="0"/>
            </a:endParaRP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>
                <a:latin typeface="Arial" pitchFamily="34" charset="0"/>
                <a:ea typeface="ＭＳ Ｐゴシック"/>
                <a:cs typeface="Arial" pitchFamily="34" charset="0"/>
              </a:rPr>
              <a:t>3 major firmware builds</a:t>
            </a:r>
          </a:p>
          <a:p>
            <a:pPr lvl="2" eaLnBrk="1" hangingPunct="1">
              <a:buFont typeface="Arial" pitchFamily="34" charset="0"/>
              <a:buChar char="•"/>
              <a:defRPr/>
            </a:pPr>
            <a:r>
              <a:rPr lang="en-US" i="1" dirty="0" err="1">
                <a:latin typeface="Arial" pitchFamily="34" charset="0"/>
                <a:ea typeface="ＭＳ Ｐゴシック"/>
                <a:cs typeface="Arial" pitchFamily="34" charset="0"/>
              </a:rPr>
              <a:t>Modbus</a:t>
            </a:r>
            <a:r>
              <a:rPr lang="en-US" i="1" dirty="0"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/>
                <a:cs typeface="Arial" pitchFamily="34" charset="0"/>
              </a:rPr>
              <a:t>Server*</a:t>
            </a:r>
          </a:p>
          <a:p>
            <a:pPr lvl="2" eaLnBrk="1" hangingPunct="1">
              <a:buFont typeface="Arial" pitchFamily="34" charset="0"/>
              <a:buChar char="•"/>
              <a:defRPr/>
            </a:pPr>
            <a:r>
              <a:rPr lang="en-US" i="1" dirty="0" err="1">
                <a:latin typeface="Arial" pitchFamily="34" charset="0"/>
                <a:ea typeface="ＭＳ Ｐゴシック"/>
                <a:cs typeface="Arial" pitchFamily="34" charset="0"/>
              </a:rPr>
              <a:t>Modbus</a:t>
            </a:r>
            <a:r>
              <a:rPr lang="en-US" i="1" dirty="0">
                <a:latin typeface="Arial" pitchFamily="34" charset="0"/>
                <a:ea typeface="ＭＳ Ｐゴシック"/>
                <a:cs typeface="Arial" pitchFamily="34" charset="0"/>
              </a:rPr>
              <a:t> Router</a:t>
            </a:r>
          </a:p>
          <a:p>
            <a:pPr lvl="2" eaLnBrk="1" hangingPunct="1">
              <a:buFont typeface="Arial" pitchFamily="34" charset="0"/>
              <a:buChar char="•"/>
              <a:defRPr/>
            </a:pPr>
            <a:r>
              <a:rPr lang="en-US" i="1" dirty="0" err="1">
                <a:latin typeface="Arial" pitchFamily="34" charset="0"/>
                <a:ea typeface="ＭＳ Ｐゴシック"/>
                <a:cs typeface="Arial" pitchFamily="34" charset="0"/>
              </a:rPr>
              <a:t>Modbus</a:t>
            </a:r>
            <a:r>
              <a:rPr lang="en-US" i="1" dirty="0">
                <a:latin typeface="Arial" pitchFamily="34" charset="0"/>
                <a:ea typeface="ＭＳ Ｐゴシック"/>
                <a:cs typeface="Arial" pitchFamily="34" charset="0"/>
              </a:rPr>
              <a:t> TCP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/>
                <a:cs typeface="Arial" pitchFamily="34" charset="0"/>
              </a:rPr>
              <a:t>NS</a:t>
            </a:r>
            <a:r>
              <a:rPr lang="en-US" sz="2600" dirty="0"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/>
                <a:cs typeface="Arial" pitchFamily="34" charset="0"/>
              </a:rPr>
              <a:t>Link*</a:t>
            </a:r>
            <a:r>
              <a:rPr lang="en-US" sz="2600" dirty="0">
                <a:latin typeface="Arial" pitchFamily="34" charset="0"/>
                <a:ea typeface="ＭＳ Ｐゴシック"/>
                <a:cs typeface="Arial" pitchFamily="34" charset="0"/>
              </a:rPr>
              <a:t> and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/>
                <a:cs typeface="Arial" pitchFamily="34" charset="0"/>
              </a:rPr>
              <a:t>SocketServer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/>
                <a:cs typeface="Arial" pitchFamily="34" charset="0"/>
              </a:rPr>
              <a:t>*</a:t>
            </a:r>
          </a:p>
        </p:txBody>
      </p:sp>
      <p:sp>
        <p:nvSpPr>
          <p:cNvPr id="98308" name="TextBox 3"/>
          <p:cNvSpPr txBox="1">
            <a:spLocks noChangeArrowheads="1"/>
          </p:cNvSpPr>
          <p:nvPr/>
        </p:nvSpPr>
        <p:spPr bwMode="auto">
          <a:xfrm>
            <a:off x="1295400" y="11430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“Universal Protocol”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3400" y="5943600"/>
            <a:ext cx="655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*</a:t>
            </a:r>
            <a:r>
              <a:rPr lang="en-US" dirty="0">
                <a:latin typeface="Calibri" pitchFamily="34" charset="0"/>
              </a:rPr>
              <a:t>Can also run 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DeviceMaster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® RTS </a:t>
            </a:r>
            <a:r>
              <a:rPr lang="en-US" dirty="0">
                <a:latin typeface="Calibri" pitchFamily="34" charset="0"/>
              </a:rPr>
              <a:t>hardware</a:t>
            </a:r>
          </a:p>
        </p:txBody>
      </p:sp>
      <p:pic>
        <p:nvPicPr>
          <p:cNvPr id="983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905000"/>
            <a:ext cx="51816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505200"/>
            <a:ext cx="238918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raw ASCII to MBTCP sl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9994" y="1524000"/>
            <a:ext cx="673662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would I configure this?</a:t>
            </a:r>
          </a:p>
        </p:txBody>
      </p:sp>
      <p:pic>
        <p:nvPicPr>
          <p:cNvPr id="69636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39000" y="1447800"/>
            <a:ext cx="1676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Write your own PLC logic, or borrow/use/ keep/modify our examples provided on the CD with every </a:t>
            </a:r>
            <a:r>
              <a:rPr lang="en-US" dirty="0" err="1"/>
              <a:t>Devicemaster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raw ASCII to MBTCP sl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8976" y="914400"/>
            <a:ext cx="6613856" cy="513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would I configure this?</a:t>
            </a:r>
          </a:p>
        </p:txBody>
      </p:sp>
      <p:pic>
        <p:nvPicPr>
          <p:cNvPr id="69636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39000" y="1447800"/>
            <a:ext cx="1676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Write your own PLC logic, or borrow/use/ keep/modify our examples provided on the CD with every </a:t>
            </a:r>
            <a:r>
              <a:rPr lang="en-US" dirty="0" err="1"/>
              <a:t>Devicemaster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raw ASCII to MBTCP sl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8976" y="968655"/>
            <a:ext cx="6613856" cy="502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would I configure this?</a:t>
            </a:r>
          </a:p>
        </p:txBody>
      </p:sp>
      <p:pic>
        <p:nvPicPr>
          <p:cNvPr id="69636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39000" y="1295400"/>
            <a:ext cx="1676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Put outbound data (writes) in the write block of registers, and the data returned by the LK-G5000 will be automatically written into the read block of registers specified in DMUP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raw ASCII to MBTCP sl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08827" y="968655"/>
            <a:ext cx="4914154" cy="502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would I configure this?</a:t>
            </a:r>
          </a:p>
        </p:txBody>
      </p:sp>
      <p:pic>
        <p:nvPicPr>
          <p:cNvPr id="69636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53200" y="1295400"/>
            <a:ext cx="2362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Dual Connect:  Open a telnet or </a:t>
            </a:r>
            <a:r>
              <a:rPr lang="en-US" dirty="0" err="1"/>
              <a:t>hyperterminal</a:t>
            </a:r>
            <a:r>
              <a:rPr lang="en-US" dirty="0"/>
              <a:t> session (or other TCP/IP test tool) to view the plain ASCII data over a TCP port (specified by you in DMUP)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raw ASCII to MBTCP sl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54808" y="826050"/>
            <a:ext cx="5622192" cy="53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would I configure this?</a:t>
            </a:r>
          </a:p>
        </p:txBody>
      </p:sp>
      <p:pic>
        <p:nvPicPr>
          <p:cNvPr id="69636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53200" y="1295400"/>
            <a:ext cx="2362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Dual Connect:  Open a telnet or </a:t>
            </a:r>
            <a:r>
              <a:rPr lang="en-US" dirty="0" err="1"/>
              <a:t>hyperterminal</a:t>
            </a:r>
            <a:r>
              <a:rPr lang="en-US" dirty="0"/>
              <a:t> session (or other TCP/IP test tool) to view the plain ASCII data over a TCP port (specified by you in DMUP)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raw ASCII to MBTCP sl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54808" y="847022"/>
            <a:ext cx="5622192" cy="526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would I configure this?</a:t>
            </a:r>
          </a:p>
        </p:txBody>
      </p:sp>
      <p:pic>
        <p:nvPicPr>
          <p:cNvPr id="69636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53200" y="1295400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LK-H2 software has been opened.  (It’s connected via Ethernet port on the LK-G5000.)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raw ASCII to MBTCP sl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0008" y="987137"/>
            <a:ext cx="6231792" cy="498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would I configure this?</a:t>
            </a:r>
          </a:p>
        </p:txBody>
      </p:sp>
      <p:pic>
        <p:nvPicPr>
          <p:cNvPr id="69636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58000" y="1676400"/>
            <a:ext cx="2057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the LK-H2 software can be seen receiving data at the same time as an </a:t>
            </a:r>
            <a:r>
              <a:rPr lang="en-US" dirty="0" err="1"/>
              <a:t>EtherNet</a:t>
            </a:r>
            <a:r>
              <a:rPr lang="en-US" dirty="0"/>
              <a:t>/IP PLC, and a (plain ASCII over TCP) Telnet session.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raw ASCII to MBTCP sl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5799" y="1066800"/>
            <a:ext cx="799769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3124200" y="6096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How would I configure this?</a:t>
            </a:r>
          </a:p>
        </p:txBody>
      </p:sp>
      <p:pic>
        <p:nvPicPr>
          <p:cNvPr id="69636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48768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LK-G5000 has been connected as shown above, with a Telnet session utilizing the Dual Connect option (plain ASCII now available on TCP/IP).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6" descr="Open PortVision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73408" y="992585"/>
            <a:ext cx="4305059" cy="494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752600" y="838200"/>
            <a:ext cx="5181600" cy="52578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638800" y="6172200"/>
            <a:ext cx="228600" cy="304800"/>
          </a:xfrm>
          <a:prstGeom prst="downArrow">
            <a:avLst/>
          </a:prstGeom>
          <a:solidFill>
            <a:srgbClr val="DDDDDD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743200" y="6172200"/>
            <a:ext cx="228600" cy="304800"/>
          </a:xfrm>
          <a:prstGeom prst="downArrow">
            <a:avLst/>
          </a:prstGeom>
          <a:solidFill>
            <a:srgbClr val="DDDDDD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Modbus</a:t>
            </a:r>
            <a:r>
              <a:rPr lang="en-US" sz="2400" b="1" dirty="0">
                <a:solidFill>
                  <a:srgbClr val="E2383E"/>
                </a:solidFill>
              </a:rPr>
              <a:t>/TCP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6600" y="1371600"/>
            <a:ext cx="1676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embedded web page for the other </a:t>
            </a:r>
            <a:r>
              <a:rPr lang="en-US" dirty="0" err="1"/>
              <a:t>DeviceMaster</a:t>
            </a:r>
            <a:r>
              <a:rPr lang="en-US" dirty="0"/>
              <a:t> is opened, and </a:t>
            </a:r>
            <a:r>
              <a:rPr lang="en-US" dirty="0" err="1"/>
              <a:t>Modbus</a:t>
            </a:r>
            <a:r>
              <a:rPr lang="en-US" dirty="0"/>
              <a:t> TCP encapsulation begins…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6" descr="Open PortVision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73408" y="1066509"/>
            <a:ext cx="4305059" cy="480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752600" y="838200"/>
            <a:ext cx="5181600" cy="52578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638800" y="6172200"/>
            <a:ext cx="228600" cy="304800"/>
          </a:xfrm>
          <a:prstGeom prst="downArrow">
            <a:avLst/>
          </a:prstGeom>
          <a:solidFill>
            <a:srgbClr val="DDDDDD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743200" y="6172200"/>
            <a:ext cx="228600" cy="304800"/>
          </a:xfrm>
          <a:prstGeom prst="downArrow">
            <a:avLst/>
          </a:prstGeom>
          <a:solidFill>
            <a:srgbClr val="DDDDDD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Modbus</a:t>
            </a:r>
            <a:r>
              <a:rPr lang="en-US" sz="2400" b="1" dirty="0">
                <a:solidFill>
                  <a:srgbClr val="E2383E"/>
                </a:solidFill>
              </a:rPr>
              <a:t>/TCP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6600" y="1371600"/>
            <a:ext cx="1676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embedded web page for the other </a:t>
            </a:r>
            <a:r>
              <a:rPr lang="en-US" dirty="0" err="1"/>
              <a:t>DeviceMaster</a:t>
            </a:r>
            <a:r>
              <a:rPr lang="en-US" dirty="0"/>
              <a:t> is opened, and </a:t>
            </a:r>
            <a:r>
              <a:rPr lang="en-US" dirty="0" err="1"/>
              <a:t>Modbus</a:t>
            </a:r>
            <a:r>
              <a:rPr lang="en-US" dirty="0"/>
              <a:t> TCP encapsulation begins…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6" name="Picture 8" descr="NSLink_concept diagram_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0098" y="2286000"/>
            <a:ext cx="8096804" cy="3006725"/>
          </a:xfrm>
          <a:prstGeom prst="rect">
            <a:avLst/>
          </a:prstGeom>
          <a:noFill/>
        </p:spPr>
      </p:pic>
      <p:sp>
        <p:nvSpPr>
          <p:cNvPr id="99330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4648200" cy="868363"/>
          </a:xfrm>
        </p:spPr>
        <p:txBody>
          <a:bodyPr/>
          <a:lstStyle/>
          <a:p>
            <a:pPr eaLnBrk="1" hangingPunct="1"/>
            <a:r>
              <a:rPr lang="en-US" b="1" u="sng">
                <a:solidFill>
                  <a:srgbClr val="E2383E"/>
                </a:solidFill>
                <a:latin typeface="Arial" charset="0"/>
                <a:ea typeface="ＭＳ Ｐゴシック"/>
                <a:cs typeface="Arial" charset="0"/>
              </a:rPr>
              <a:t>DeviceMaster® RTS</a:t>
            </a:r>
            <a:endParaRPr lang="en-US" u="sng"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99332" name="TextBox 3"/>
          <p:cNvSpPr txBox="1">
            <a:spLocks noChangeArrowheads="1"/>
          </p:cNvSpPr>
          <p:nvPr/>
        </p:nvSpPr>
        <p:spPr bwMode="auto">
          <a:xfrm>
            <a:off x="685800" y="10668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Connecting Serial to Ethernet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3200400" y="13716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>
                <a:latin typeface="Calibri" pitchFamily="34" charset="0"/>
              </a:rPr>
              <a:t>NS Link Firmware</a:t>
            </a:r>
          </a:p>
        </p:txBody>
      </p:sp>
      <p:grpSp>
        <p:nvGrpSpPr>
          <p:cNvPr id="99341" name="Group 13"/>
          <p:cNvGrpSpPr>
            <a:grpSpLocks/>
          </p:cNvGrpSpPr>
          <p:nvPr/>
        </p:nvGrpSpPr>
        <p:grpSpPr bwMode="auto">
          <a:xfrm>
            <a:off x="1371600" y="3581400"/>
            <a:ext cx="6400800" cy="2438400"/>
            <a:chOff x="864" y="2256"/>
            <a:chExt cx="4032" cy="1536"/>
          </a:xfrm>
        </p:grpSpPr>
        <p:sp>
          <p:nvSpPr>
            <p:cNvPr id="99338" name="Line 10"/>
            <p:cNvSpPr>
              <a:spLocks noChangeShapeType="1"/>
            </p:cNvSpPr>
            <p:nvPr/>
          </p:nvSpPr>
          <p:spPr bwMode="auto">
            <a:xfrm>
              <a:off x="864" y="2256"/>
              <a:ext cx="1152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9339" name="Rectangle 11"/>
            <p:cNvSpPr>
              <a:spLocks noChangeArrowheads="1"/>
            </p:cNvSpPr>
            <p:nvPr/>
          </p:nvSpPr>
          <p:spPr bwMode="auto">
            <a:xfrm>
              <a:off x="2016" y="3456"/>
              <a:ext cx="288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3276600" y="5562600"/>
            <a:ext cx="525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Additional “like native” COM ports appear.</a:t>
            </a:r>
          </a:p>
        </p:txBody>
      </p:sp>
      <p:pic>
        <p:nvPicPr>
          <p:cNvPr id="10" name="Picture 9" descr="MLGX_1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0" y="3048000"/>
            <a:ext cx="602474" cy="6119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15200" y="373380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Micrologix</a:t>
            </a:r>
            <a:r>
              <a:rPr lang="en-US" sz="1200" dirty="0"/>
              <a:t>              (or other PLC that can be programmed through it’s serial port)</a:t>
            </a:r>
          </a:p>
        </p:txBody>
      </p:sp>
      <p:pic>
        <p:nvPicPr>
          <p:cNvPr id="14" name="Picture 13" descr="NSLink_Rockwell_concept diagra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2286000"/>
            <a:ext cx="8077200" cy="2999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6" descr="Open PortVision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32075" y="831146"/>
            <a:ext cx="3387726" cy="527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676400" y="762000"/>
            <a:ext cx="5334000" cy="54102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Modbus</a:t>
            </a:r>
            <a:r>
              <a:rPr lang="en-US" sz="2400" b="1" dirty="0">
                <a:solidFill>
                  <a:srgbClr val="E2383E"/>
                </a:solidFill>
              </a:rPr>
              <a:t>/TCP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6600" y="1371600"/>
            <a:ext cx="1752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again, at the bottom of the configuration interface, an Application TCP connection is enabled.  </a:t>
            </a:r>
          </a:p>
          <a:p>
            <a:r>
              <a:rPr lang="en-US" dirty="0"/>
              <a:t>(Dual Connect)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6" descr="Open PortVision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3400" y="990600"/>
            <a:ext cx="657551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Modbus</a:t>
            </a:r>
            <a:r>
              <a:rPr lang="en-US" sz="2400" b="1" dirty="0">
                <a:solidFill>
                  <a:srgbClr val="E2383E"/>
                </a:solidFill>
              </a:rPr>
              <a:t>/TCP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2800" y="1295400"/>
            <a:ext cx="1752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Matrikon</a:t>
            </a:r>
            <a:r>
              <a:rPr lang="en-US" dirty="0"/>
              <a:t> OPC is opened and a </a:t>
            </a:r>
            <a:r>
              <a:rPr lang="en-US" dirty="0" err="1"/>
              <a:t>Modbus</a:t>
            </a:r>
            <a:r>
              <a:rPr lang="en-US" dirty="0"/>
              <a:t> TCP Master server is created.  Specific </a:t>
            </a:r>
            <a:r>
              <a:rPr lang="en-US" dirty="0" err="1"/>
              <a:t>Modbus</a:t>
            </a:r>
            <a:r>
              <a:rPr lang="en-US" dirty="0"/>
              <a:t> IDs and addresses must be used in order to encapsulate plain ASCII data into </a:t>
            </a:r>
            <a:r>
              <a:rPr lang="en-US" dirty="0" err="1"/>
              <a:t>Modbus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6" descr="Open PortVision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4797" y="990600"/>
            <a:ext cx="6532716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Modbus</a:t>
            </a:r>
            <a:r>
              <a:rPr lang="en-US" sz="2400" b="1" dirty="0">
                <a:solidFill>
                  <a:srgbClr val="E2383E"/>
                </a:solidFill>
              </a:rPr>
              <a:t>/TCP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2800" y="1295400"/>
            <a:ext cx="1752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Matrikon</a:t>
            </a:r>
            <a:r>
              <a:rPr lang="en-US" dirty="0"/>
              <a:t> OPC “tags” are successful.  Also pictured is a Telnet session connecting via the “Dual Connect” Application TCP port.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6" descr="Open PortVision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4797" y="1004217"/>
            <a:ext cx="6532716" cy="507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E2383E"/>
                </a:solidFill>
              </a:rPr>
              <a:t>Multiple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2800" y="1295400"/>
            <a:ext cx="1828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here we have two MBTCP Masters, an </a:t>
            </a:r>
            <a:r>
              <a:rPr lang="en-US" dirty="0" err="1"/>
              <a:t>EtherNet</a:t>
            </a:r>
            <a:r>
              <a:rPr lang="en-US" dirty="0"/>
              <a:t>/IP connection, and a telnet session ALL accessing the data from the ONE LK-G5000 RJ11 port.  Simultaneously.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raw ASCII to MBTCP sl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38200" y="914400"/>
            <a:ext cx="734401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381000" y="304800"/>
            <a:ext cx="838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E2383E"/>
                </a:solidFill>
              </a:rPr>
              <a:t>EtherNet</a:t>
            </a:r>
            <a:r>
              <a:rPr lang="en-US" sz="2400" b="1" dirty="0">
                <a:solidFill>
                  <a:srgbClr val="E2383E"/>
                </a:solidFill>
              </a:rPr>
              <a:t>/IP Firmware: </a:t>
            </a:r>
            <a:r>
              <a:rPr lang="en-US" sz="1600" b="1" dirty="0">
                <a:solidFill>
                  <a:srgbClr val="787878"/>
                </a:solidFill>
              </a:rPr>
              <a:t>Specific Configuration Example</a:t>
            </a:r>
            <a:endParaRPr lang="en-US" sz="1600" dirty="0">
              <a:solidFill>
                <a:srgbClr val="787878"/>
              </a:solidFill>
            </a:endParaRPr>
          </a:p>
        </p:txBody>
      </p:sp>
      <p:pic>
        <p:nvPicPr>
          <p:cNvPr id="69636" name="Picture 3" descr="C:\Documents and Settings\nolank\Local Settings\Temporary Internet Files\Content.IE5\1WRPABPG\MC900432614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486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51054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LK-G5000 has been connected as shown above, with a Telnet session and </a:t>
            </a:r>
            <a:r>
              <a:rPr lang="en-US" dirty="0" err="1"/>
              <a:t>Modbus</a:t>
            </a:r>
            <a:r>
              <a:rPr lang="en-US" dirty="0"/>
              <a:t> TCP connected simultaneously with the </a:t>
            </a:r>
            <a:r>
              <a:rPr lang="en-US" dirty="0" err="1"/>
              <a:t>EtherNet</a:t>
            </a:r>
            <a:r>
              <a:rPr lang="en-US" dirty="0"/>
              <a:t>/IP PLC!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 txBox="1">
            <a:spLocks noGrp="1"/>
          </p:cNvSpPr>
          <p:nvPr/>
        </p:nvSpPr>
        <p:spPr bwMode="auto">
          <a:xfrm>
            <a:off x="457200" y="66040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8F0727A-F0FC-42EB-8DE6-48387C2013AD}" type="datetime1">
              <a:rPr lang="en-US" sz="800">
                <a:solidFill>
                  <a:schemeClr val="bg1"/>
                </a:solidFill>
                <a:latin typeface="+mn-lt"/>
                <a:ea typeface="ＭＳ Ｐゴシック" pitchFamily="-65" charset="-128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4/30/2019</a:t>
            </a:fld>
            <a:endParaRPr lang="en-US" sz="1050" dirty="0">
              <a:solidFill>
                <a:schemeClr val="bg1"/>
              </a:solidFill>
              <a:latin typeface="+mn-lt"/>
              <a:ea typeface="ＭＳ Ｐゴシック" pitchFamily="-65" charset="-128"/>
              <a:cs typeface="Arial" pitchFamily="34" charset="0"/>
            </a:endParaRPr>
          </a:p>
        </p:txBody>
      </p:sp>
      <p:sp>
        <p:nvSpPr>
          <p:cNvPr id="27652" name="Date Placeholder 22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5E992-0AAD-4FE0-9A50-7968E0A4000B}" type="datetime1">
              <a:rPr lang="en-US">
                <a:ea typeface="ＭＳ Ｐゴシック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4/30/2019</a:t>
            </a:fld>
            <a:endParaRPr lang="en-US">
              <a:ea typeface="ＭＳ Ｐゴシック"/>
              <a:cs typeface="Arial" pitchFamily="34" charset="0"/>
            </a:endParaRPr>
          </a:p>
        </p:txBody>
      </p:sp>
      <p:sp>
        <p:nvSpPr>
          <p:cNvPr id="49156" name="Footer Placeholder 2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050" dirty="0">
                <a:ea typeface="ＭＳ Ｐゴシック"/>
                <a:cs typeface="Arial" pitchFamily="34" charset="0"/>
              </a:rPr>
              <a:t>connect. communicate. control.</a:t>
            </a:r>
          </a:p>
        </p:txBody>
      </p:sp>
      <p:sp>
        <p:nvSpPr>
          <p:cNvPr id="81924" name="Rectangle 24"/>
          <p:cNvSpPr>
            <a:spLocks noChangeArrowheads="1"/>
          </p:cNvSpPr>
          <p:nvPr/>
        </p:nvSpPr>
        <p:spPr bwMode="auto">
          <a:xfrm>
            <a:off x="549275" y="847725"/>
            <a:ext cx="1816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Control Room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3713" y="539750"/>
            <a:ext cx="7700962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E2383E"/>
                </a:solidFill>
                <a:latin typeface="+mj-lt"/>
                <a:ea typeface="ＭＳ Ｐゴシック" pitchFamily="-65" charset="-128"/>
              </a:rPr>
              <a:t>Connecting the automation environment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a typeface="ＭＳ Ｐゴシック" pitchFamily="-65" charset="-128"/>
            </a:endParaRPr>
          </a:p>
        </p:txBody>
      </p:sp>
      <p:pic>
        <p:nvPicPr>
          <p:cNvPr id="819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9475" y="1931988"/>
            <a:ext cx="4376738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487363" y="6127750"/>
            <a:ext cx="33845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1C82A4"/>
                </a:solidFill>
                <a:latin typeface="+mj-lt"/>
              </a:rPr>
              <a:t>INDUSTRIAL </a:t>
            </a:r>
            <a:r>
              <a:rPr lang="en-US" sz="1400" dirty="0">
                <a:solidFill>
                  <a:srgbClr val="787878"/>
                </a:solidFill>
                <a:latin typeface="+mj-lt"/>
              </a:rPr>
              <a:t>application</a:t>
            </a:r>
          </a:p>
        </p:txBody>
      </p:sp>
      <p:grpSp>
        <p:nvGrpSpPr>
          <p:cNvPr id="81928" name="Group 41"/>
          <p:cNvGrpSpPr>
            <a:grpSpLocks/>
          </p:cNvGrpSpPr>
          <p:nvPr/>
        </p:nvGrpSpPr>
        <p:grpSpPr bwMode="auto">
          <a:xfrm>
            <a:off x="5410200" y="1447800"/>
            <a:ext cx="1671638" cy="4400550"/>
            <a:chOff x="5791200" y="1676400"/>
            <a:chExt cx="1671638" cy="4400550"/>
          </a:xfrm>
        </p:grpSpPr>
        <p:sp>
          <p:nvSpPr>
            <p:cNvPr id="27" name="Rectangle 26"/>
            <p:cNvSpPr/>
            <p:nvPr/>
          </p:nvSpPr>
          <p:spPr>
            <a:xfrm>
              <a:off x="5883275" y="1676400"/>
              <a:ext cx="1524000" cy="440055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81930" name="Group 26"/>
            <p:cNvGrpSpPr>
              <a:grpSpLocks/>
            </p:cNvGrpSpPr>
            <p:nvPr/>
          </p:nvGrpSpPr>
          <p:grpSpPr bwMode="auto">
            <a:xfrm>
              <a:off x="5969562" y="3924473"/>
              <a:ext cx="1361638" cy="2069927"/>
              <a:chOff x="741697" y="3796948"/>
              <a:chExt cx="1361788" cy="2070620"/>
            </a:xfrm>
          </p:grpSpPr>
          <p:sp>
            <p:nvSpPr>
              <p:cNvPr id="81937" name="Text Box 5"/>
              <p:cNvSpPr txBox="1">
                <a:spLocks noChangeArrowheads="1"/>
              </p:cNvSpPr>
              <p:nvPr/>
            </p:nvSpPr>
            <p:spPr bwMode="auto">
              <a:xfrm>
                <a:off x="744168" y="3796948"/>
                <a:ext cx="1359317" cy="307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>
                    <a:latin typeface="Calibri" pitchFamily="34" charset="0"/>
                  </a:rPr>
                  <a:t>RFID Readers</a:t>
                </a:r>
              </a:p>
            </p:txBody>
          </p:sp>
          <p:sp>
            <p:nvSpPr>
              <p:cNvPr id="81938" name="Rectangle 7"/>
              <p:cNvSpPr>
                <a:spLocks noChangeArrowheads="1"/>
              </p:cNvSpPr>
              <p:nvPr/>
            </p:nvSpPr>
            <p:spPr bwMode="auto">
              <a:xfrm>
                <a:off x="936561" y="4137830"/>
                <a:ext cx="990721" cy="307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>
                    <a:latin typeface="Calibri" pitchFamily="34" charset="0"/>
                  </a:rPr>
                  <a:t>Scanners</a:t>
                </a:r>
              </a:p>
            </p:txBody>
          </p:sp>
          <p:sp>
            <p:nvSpPr>
              <p:cNvPr id="81939" name="Rectangle 9"/>
              <p:cNvSpPr>
                <a:spLocks noChangeArrowheads="1"/>
              </p:cNvSpPr>
              <p:nvPr/>
            </p:nvSpPr>
            <p:spPr bwMode="auto">
              <a:xfrm>
                <a:off x="741697" y="4473106"/>
                <a:ext cx="1335214" cy="307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>
                    <a:latin typeface="Calibri" pitchFamily="34" charset="0"/>
                  </a:rPr>
                  <a:t>Weigh Scales</a:t>
                </a:r>
              </a:p>
            </p:txBody>
          </p:sp>
          <p:sp>
            <p:nvSpPr>
              <p:cNvPr id="81940" name="Rectangle 11"/>
              <p:cNvSpPr>
                <a:spLocks noChangeArrowheads="1"/>
              </p:cNvSpPr>
              <p:nvPr/>
            </p:nvSpPr>
            <p:spPr bwMode="auto">
              <a:xfrm>
                <a:off x="956307" y="4848749"/>
                <a:ext cx="862515" cy="307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>
                    <a:latin typeface="Calibri" pitchFamily="34" charset="0"/>
                  </a:rPr>
                  <a:t>Printers</a:t>
                </a:r>
              </a:p>
            </p:txBody>
          </p:sp>
          <p:sp>
            <p:nvSpPr>
              <p:cNvPr id="81941" name="Rectangle 13"/>
              <p:cNvSpPr>
                <a:spLocks noChangeArrowheads="1"/>
              </p:cNvSpPr>
              <p:nvPr/>
            </p:nvSpPr>
            <p:spPr bwMode="auto">
              <a:xfrm>
                <a:off x="1000537" y="5184024"/>
                <a:ext cx="812833" cy="307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>
                    <a:latin typeface="Calibri" pitchFamily="34" charset="0"/>
                  </a:rPr>
                  <a:t>Sorters</a:t>
                </a:r>
              </a:p>
            </p:txBody>
          </p:sp>
          <p:sp>
            <p:nvSpPr>
              <p:cNvPr id="81942" name="Rectangle 14"/>
              <p:cNvSpPr>
                <a:spLocks noChangeArrowheads="1"/>
              </p:cNvSpPr>
              <p:nvPr/>
            </p:nvSpPr>
            <p:spPr bwMode="auto">
              <a:xfrm>
                <a:off x="959263" y="5559667"/>
                <a:ext cx="891361" cy="307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>
                    <a:latin typeface="Calibri" pitchFamily="34" charset="0"/>
                  </a:rPr>
                  <a:t>Sensors</a:t>
                </a:r>
              </a:p>
            </p:txBody>
          </p:sp>
        </p:grpSp>
        <p:sp>
          <p:nvSpPr>
            <p:cNvPr id="81931" name="Rectangle 25"/>
            <p:cNvSpPr>
              <a:spLocks noChangeArrowheads="1"/>
            </p:cNvSpPr>
            <p:nvPr/>
          </p:nvSpPr>
          <p:spPr bwMode="auto">
            <a:xfrm>
              <a:off x="6380501" y="1862172"/>
              <a:ext cx="646093" cy="369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Calibri" pitchFamily="34" charset="0"/>
                </a:rPr>
                <a:t>PLC</a:t>
              </a:r>
            </a:p>
          </p:txBody>
        </p:sp>
        <p:sp>
          <p:nvSpPr>
            <p:cNvPr id="81932" name="Rectangle 26"/>
            <p:cNvSpPr>
              <a:spLocks noChangeArrowheads="1"/>
            </p:cNvSpPr>
            <p:nvPr/>
          </p:nvSpPr>
          <p:spPr bwMode="auto">
            <a:xfrm>
              <a:off x="5791200" y="2778221"/>
              <a:ext cx="1671638" cy="646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latin typeface="Calibri" pitchFamily="34" charset="0"/>
                </a:rPr>
                <a:t>DeviceMaster</a:t>
              </a:r>
            </a:p>
            <a:p>
              <a:pPr algn="ctr"/>
              <a:r>
                <a:rPr lang="en-US" b="1">
                  <a:latin typeface="Calibri" pitchFamily="34" charset="0"/>
                </a:rPr>
                <a:t>UP</a:t>
              </a:r>
            </a:p>
          </p:txBody>
        </p:sp>
        <p:sp>
          <p:nvSpPr>
            <p:cNvPr id="29" name="Down Arrow 28"/>
            <p:cNvSpPr/>
            <p:nvPr/>
          </p:nvSpPr>
          <p:spPr bwMode="auto">
            <a:xfrm>
              <a:off x="6264275" y="2335213"/>
              <a:ext cx="328613" cy="496887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Down Arrow 29"/>
            <p:cNvSpPr/>
            <p:nvPr/>
          </p:nvSpPr>
          <p:spPr bwMode="auto">
            <a:xfrm>
              <a:off x="6264275" y="3402013"/>
              <a:ext cx="328613" cy="496887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Down Arrow 44"/>
            <p:cNvSpPr/>
            <p:nvPr/>
          </p:nvSpPr>
          <p:spPr bwMode="auto">
            <a:xfrm rot="10800000">
              <a:off x="6721475" y="2335213"/>
              <a:ext cx="328613" cy="496887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Down Arrow 38"/>
            <p:cNvSpPr/>
            <p:nvPr/>
          </p:nvSpPr>
          <p:spPr bwMode="auto">
            <a:xfrm rot="10800000">
              <a:off x="6721475" y="3402013"/>
              <a:ext cx="328613" cy="496887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4800"/>
            <a:ext cx="7772400" cy="479425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rgbClr val="E2383E"/>
                </a:solidFill>
              </a:rPr>
              <a:t>What is IO-Link?</a:t>
            </a:r>
          </a:p>
        </p:txBody>
      </p:sp>
      <p:pic>
        <p:nvPicPr>
          <p:cNvPr id="5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304800"/>
            <a:ext cx="1861273" cy="40948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172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87878"/>
                </a:solidFill>
                <a:latin typeface="+mn-lt"/>
              </a:rPr>
              <a:t>IO-Link is a point-to-point serial communication protocol used to communicate with sensors and/or actuators </a:t>
            </a:r>
          </a:p>
        </p:txBody>
      </p:sp>
      <p:pic>
        <p:nvPicPr>
          <p:cNvPr id="8" name="Picture 7" descr="IO-Linkconfiguration_72d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2057400"/>
            <a:ext cx="5257800" cy="370149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7772400" cy="53340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rgbClr val="E2383E"/>
                </a:solidFill>
                <a:latin typeface="+mj-lt"/>
              </a:rPr>
              <a:t>IO-Link Master EIP-4 Highlights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5867400" cy="4572000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b="1" dirty="0">
                <a:solidFill>
                  <a:schemeClr val="tx1"/>
                </a:solidFill>
              </a:rPr>
              <a:t>Four channel IO-Link Master to </a:t>
            </a:r>
            <a:r>
              <a:rPr lang="en-US" sz="1500" b="1" dirty="0" err="1">
                <a:solidFill>
                  <a:schemeClr val="tx1"/>
                </a:solidFill>
              </a:rPr>
              <a:t>EtherNet</a:t>
            </a:r>
            <a:r>
              <a:rPr lang="en-US" sz="1500" b="1" dirty="0">
                <a:solidFill>
                  <a:schemeClr val="tx1"/>
                </a:solidFill>
              </a:rPr>
              <a:t>/IP </a:t>
            </a:r>
          </a:p>
          <a:p>
            <a:pPr algn="l">
              <a:buFont typeface="Wingdings" pitchFamily="2" charset="2"/>
              <a:buChar char="§"/>
            </a:pP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EtherNet</a:t>
            </a:r>
            <a:r>
              <a:rPr lang="en-US" sz="1500" b="1" dirty="0">
                <a:solidFill>
                  <a:schemeClr val="tx1"/>
                </a:solidFill>
              </a:rPr>
              <a:t>/IP access to IO-Link sensor process</a:t>
            </a:r>
            <a:r>
              <a:rPr lang="en-US" sz="1500" dirty="0">
                <a:solidFill>
                  <a:schemeClr val="tx1"/>
                </a:solidFill>
              </a:rPr>
              <a:t>, event and service data </a:t>
            </a:r>
          </a:p>
          <a:p>
            <a:pPr lvl="1" algn="l">
              <a:buFont typeface="Wingdings" pitchFamily="2" charset="2"/>
              <a:buChar char="§"/>
            </a:pP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Class 1 (Implicit) and Class 3 (Explicit) interfaces </a:t>
            </a:r>
          </a:p>
          <a:p>
            <a:pPr lvl="1" algn="l">
              <a:buFont typeface="Wingdings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</a:rPr>
              <a:t> Write-to-Tag/File, Read-from-Tag/File </a:t>
            </a:r>
          </a:p>
          <a:p>
            <a:pPr algn="l">
              <a:buFont typeface="Wingdings" pitchFamily="2" charset="2"/>
              <a:buChar char="§"/>
            </a:pP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Modbus</a:t>
            </a:r>
            <a:r>
              <a:rPr lang="en-US" sz="1500" dirty="0">
                <a:solidFill>
                  <a:schemeClr val="tx1"/>
                </a:solidFill>
              </a:rPr>
              <a:t> TCP access to IO-Link sensor process, event and service data </a:t>
            </a:r>
          </a:p>
          <a:p>
            <a:pPr algn="l">
              <a:buFont typeface="Wingdings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b="1" dirty="0">
                <a:solidFill>
                  <a:schemeClr val="tx1"/>
                </a:solidFill>
              </a:rPr>
              <a:t>Rugged IP67 housing with M12 connectors </a:t>
            </a:r>
            <a:r>
              <a:rPr lang="en-US" sz="1500" dirty="0">
                <a:solidFill>
                  <a:schemeClr val="tx1"/>
                </a:solidFill>
              </a:rPr>
              <a:t>for harsh environments </a:t>
            </a:r>
          </a:p>
          <a:p>
            <a:pPr algn="l">
              <a:buFont typeface="Wingdings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 DLR for fast network recovery </a:t>
            </a:r>
          </a:p>
          <a:p>
            <a:pPr algn="l">
              <a:buFont typeface="Wingdings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 Windows app and web GUI for configuration and diagnostics </a:t>
            </a:r>
          </a:p>
          <a:p>
            <a:pPr algn="l">
              <a:buFont typeface="Wingdings" pitchFamily="2" charset="2"/>
              <a:buChar char="§"/>
            </a:pPr>
            <a:r>
              <a:rPr lang="en-US" sz="1500" b="1" dirty="0">
                <a:solidFill>
                  <a:schemeClr val="tx1"/>
                </a:solidFill>
              </a:rPr>
              <a:t> Wide operating temperature </a:t>
            </a:r>
            <a:r>
              <a:rPr lang="en-US" sz="1500" dirty="0">
                <a:solidFill>
                  <a:schemeClr val="tx1"/>
                </a:solidFill>
              </a:rPr>
              <a:t>(0° to +70°C) </a:t>
            </a:r>
          </a:p>
          <a:p>
            <a:pPr algn="l">
              <a:buFont typeface="Wingdings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 LEDs for device, network and port status  </a:t>
            </a:r>
          </a:p>
          <a:p>
            <a:pPr algn="l">
              <a:buFont typeface="Wingdings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 Additional digital input on every port </a:t>
            </a:r>
          </a:p>
          <a:p>
            <a:pPr algn="l">
              <a:buFont typeface="Wingdings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 Powerful web configuration  </a:t>
            </a:r>
          </a:p>
          <a:p>
            <a:pPr algn="l">
              <a:buFont typeface="Wingdings" pitchFamily="2" charset="2"/>
              <a:buChar char="§"/>
            </a:pPr>
            <a:r>
              <a:rPr lang="en-US" sz="1500" b="1" dirty="0">
                <a:solidFill>
                  <a:schemeClr val="tx1"/>
                </a:solidFill>
              </a:rPr>
              <a:t> IO-Link V1.1 compatibility </a:t>
            </a:r>
          </a:p>
          <a:p>
            <a:pPr algn="l">
              <a:buFont typeface="Wingdings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b="1" dirty="0">
                <a:solidFill>
                  <a:schemeClr val="tx1"/>
                </a:solidFill>
              </a:rPr>
              <a:t>IO-Link COM1, COM2 and COM3 support </a:t>
            </a:r>
            <a:r>
              <a:rPr lang="en-US" sz="1500" dirty="0">
                <a:solidFill>
                  <a:schemeClr val="tx1"/>
                </a:solidFill>
              </a:rPr>
              <a:t>(230K baud rate) </a:t>
            </a:r>
          </a:p>
          <a:p>
            <a:pPr algn="l">
              <a:buFont typeface="Wingdings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 Slim-line machine-mount installation  </a:t>
            </a:r>
          </a:p>
          <a:p>
            <a:pPr algn="l">
              <a:buFont typeface="Wingdings" pitchFamily="2" charset="2"/>
              <a:buChar char="§"/>
            </a:pPr>
            <a:r>
              <a:rPr lang="en-US" sz="1500" dirty="0">
                <a:solidFill>
                  <a:schemeClr val="tx1"/>
                </a:solidFill>
              </a:rPr>
              <a:t> Innovative </a:t>
            </a:r>
            <a:r>
              <a:rPr lang="en-US" sz="1500" dirty="0" err="1">
                <a:solidFill>
                  <a:schemeClr val="tx1"/>
                </a:solidFill>
              </a:rPr>
              <a:t>QuickLinx</a:t>
            </a:r>
            <a:r>
              <a:rPr lang="en-US" sz="1500" dirty="0">
                <a:solidFill>
                  <a:schemeClr val="tx1"/>
                </a:solidFill>
              </a:rPr>
              <a:t> technology </a:t>
            </a:r>
          </a:p>
        </p:txBody>
      </p:sp>
      <p:pic>
        <p:nvPicPr>
          <p:cNvPr id="16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304800"/>
            <a:ext cx="1861273" cy="409480"/>
          </a:xfrm>
          <a:prstGeom prst="rect">
            <a:avLst/>
          </a:prstGeom>
          <a:noFill/>
        </p:spPr>
      </p:pic>
      <p:pic>
        <p:nvPicPr>
          <p:cNvPr id="6" name="Picture 5" descr="hous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1219200"/>
            <a:ext cx="2353257" cy="4724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rot="20930908">
            <a:off x="-209919" y="-302259"/>
            <a:ext cx="10136050" cy="6698607"/>
          </a:xfrm>
          <a:prstGeom prst="rect">
            <a:avLst/>
          </a:prstGeom>
          <a:blipFill dpi="0" rotWithShape="1">
            <a:blip r:embed="rId2" cstate="print">
              <a:alphaModFix amt="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IOLink2LABEL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1295400"/>
            <a:ext cx="2535148" cy="4572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228600"/>
            <a:ext cx="5165394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383E"/>
                </a:solidFill>
                <a:effectLst/>
                <a:uLnTx/>
                <a:uFillTx/>
                <a:latin typeface="+mj-lt"/>
                <a:ea typeface="ＭＳ Ｐゴシック" pitchFamily="-112" charset="-128"/>
                <a:cs typeface="Arial" charset="0"/>
              </a:rPr>
              <a:t>IO-Link Master Features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8200" y="1676400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Segoe Script" pitchFamily="34" charset="0"/>
              </a:rPr>
              <a:t>Rugged IP67 machine mount design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0600" y="2905780"/>
            <a:ext cx="144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Segoe Script" pitchFamily="34" charset="0"/>
              </a:rPr>
              <a:t>Multi-side LED visibility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62600" y="3124200"/>
            <a:ext cx="327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Script" pitchFamily="34" charset="0"/>
              </a:rPr>
              <a:t>Four M12 IO-Link ports supporting COM3 (230K) connection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81600" y="5039380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Script" pitchFamily="34" charset="0"/>
              </a:rPr>
              <a:t>Two M12 Ethernet connectors with DLR support for sub-millisecond network recovery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2233136"/>
            <a:ext cx="411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Script" pitchFamily="34" charset="0"/>
              </a:rPr>
              <a:t>EtherNet/IP support for </a:t>
            </a:r>
            <a:r>
              <a:rPr lang="en-US" sz="1400" dirty="0" err="1">
                <a:latin typeface="Segoe Script" pitchFamily="34" charset="0"/>
              </a:rPr>
              <a:t>ControlLogix</a:t>
            </a:r>
            <a:r>
              <a:rPr lang="en-US" sz="1400" dirty="0">
                <a:latin typeface="Segoe Script" pitchFamily="34" charset="0"/>
              </a:rPr>
              <a:t>, </a:t>
            </a:r>
            <a:r>
              <a:rPr lang="en-US" sz="1400" dirty="0" err="1">
                <a:latin typeface="Segoe Script" pitchFamily="34" charset="0"/>
              </a:rPr>
              <a:t>CompactLogix</a:t>
            </a:r>
            <a:r>
              <a:rPr lang="en-US" sz="1400" dirty="0">
                <a:latin typeface="Segoe Script" pitchFamily="34" charset="0"/>
              </a:rPr>
              <a:t>, </a:t>
            </a:r>
            <a:r>
              <a:rPr lang="en-US" sz="1400" dirty="0" err="1">
                <a:latin typeface="Segoe Script" pitchFamily="34" charset="0"/>
              </a:rPr>
              <a:t>MicroLogix</a:t>
            </a:r>
            <a:r>
              <a:rPr lang="en-US" sz="1400" dirty="0">
                <a:latin typeface="Segoe Script" pitchFamily="34" charset="0"/>
              </a:rPr>
              <a:t>, SLC, PLC5 PLCs and more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53000" y="41910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Script" pitchFamily="34" charset="0"/>
              </a:rPr>
              <a:t>Each IO-Link port supports an auxiliary digital input on pin 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3985736"/>
            <a:ext cx="213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Segoe Script" pitchFamily="34" charset="0"/>
              </a:rPr>
              <a:t>Rotary switches for optional manual IP configuration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8200" y="5257800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Segoe Script" pitchFamily="34" charset="0"/>
              </a:rPr>
              <a:t>Bus through power for easy deployment 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2667000" y="5562600"/>
            <a:ext cx="8382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590800" y="4419600"/>
            <a:ext cx="8382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438400" y="3200400"/>
            <a:ext cx="381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362200" y="2034064"/>
            <a:ext cx="4572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733800" y="2590800"/>
            <a:ext cx="8382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04800"/>
            <a:ext cx="1861273" cy="409480"/>
          </a:xfrm>
          <a:prstGeom prst="rect">
            <a:avLst/>
          </a:prstGeom>
          <a:noFill/>
        </p:spPr>
      </p:pic>
      <p:cxnSp>
        <p:nvCxnSpPr>
          <p:cNvPr id="36" name="Straight Connector 35"/>
          <p:cNvCxnSpPr/>
          <p:nvPr/>
        </p:nvCxnSpPr>
        <p:spPr>
          <a:xfrm>
            <a:off x="3352800" y="3352800"/>
            <a:ext cx="19812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038600" y="3733800"/>
            <a:ext cx="12954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5334000" y="3733800"/>
            <a:ext cx="0" cy="4572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91000" y="5181600"/>
            <a:ext cx="9144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304800"/>
            <a:ext cx="1861273" cy="409480"/>
          </a:xfrm>
          <a:prstGeom prst="rect">
            <a:avLst/>
          </a:prstGeom>
          <a:noFill/>
        </p:spPr>
      </p:pic>
      <p:pic>
        <p:nvPicPr>
          <p:cNvPr id="10" name="Picture 9" descr="IO-Linksimultaneo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75063" y="1447800"/>
            <a:ext cx="4787937" cy="4446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21336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87878"/>
                </a:solidFill>
                <a:latin typeface="+mn-lt"/>
              </a:rPr>
              <a:t>Enjoy the flexibility of simultaneously connecting both EtherNet/IP and Modbus TCP based controllers to IO-Link devices.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3581400"/>
            <a:ext cx="342900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 sz="1600" dirty="0">
                <a:latin typeface="+mn-lt"/>
              </a:rPr>
              <a:t>  Provide simultaneous access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    to the PLC and the HMI</a:t>
            </a:r>
          </a:p>
          <a:p>
            <a:pPr>
              <a:lnSpc>
                <a:spcPts val="2500"/>
              </a:lnSpc>
              <a:buFont typeface="Wingdings" pitchFamily="2" charset="2"/>
              <a:buChar char="§"/>
            </a:pPr>
            <a:r>
              <a:rPr lang="en-US" sz="1600" dirty="0">
                <a:latin typeface="+mn-lt"/>
              </a:rPr>
              <a:t>  Simultaneously control and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    monitor with a variety of systems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228600"/>
            <a:ext cx="8610600" cy="7620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E2383E"/>
                </a:solidFill>
                <a:latin typeface="+mj-lt"/>
                <a:ea typeface="+mj-ea"/>
                <a:cs typeface="+mj-cs"/>
              </a:rPr>
              <a:t>Simultaneously Provide IO-Link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E2383E"/>
                </a:solidFill>
                <a:latin typeface="+mj-lt"/>
                <a:ea typeface="+mj-ea"/>
                <a:cs typeface="+mj-cs"/>
              </a:rPr>
              <a:t>Device Access to Multiple </a:t>
            </a:r>
            <a:r>
              <a:rPr lang="en-US" sz="2400" b="1" noProof="0" dirty="0">
                <a:solidFill>
                  <a:srgbClr val="E2383E"/>
                </a:solidFill>
                <a:latin typeface="+mj-lt"/>
                <a:ea typeface="+mj-ea"/>
                <a:cs typeface="+mj-cs"/>
              </a:rPr>
              <a:t>Controllers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4648200" cy="868363"/>
          </a:xfrm>
        </p:spPr>
        <p:txBody>
          <a:bodyPr/>
          <a:lstStyle/>
          <a:p>
            <a:pPr eaLnBrk="1" hangingPunct="1"/>
            <a:r>
              <a:rPr lang="en-US" b="1" u="sng">
                <a:solidFill>
                  <a:srgbClr val="E2383E"/>
                </a:solidFill>
                <a:latin typeface="Arial" charset="0"/>
                <a:ea typeface="ＭＳ Ｐゴシック"/>
                <a:cs typeface="Arial" charset="0"/>
              </a:rPr>
              <a:t>DeviceMaster® RTS</a:t>
            </a:r>
            <a:endParaRPr lang="en-US" u="sng">
              <a:latin typeface="Arial" charset="0"/>
              <a:ea typeface="ＭＳ Ｐゴシック"/>
              <a:cs typeface="Arial" charset="0"/>
            </a:endParaRPr>
          </a:p>
        </p:txBody>
      </p:sp>
      <p:pic>
        <p:nvPicPr>
          <p:cNvPr id="13" name="Picture 12" descr="Floorplan_v10.65_all purpo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1" y="990600"/>
            <a:ext cx="7924798" cy="50752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3400" y="4114800"/>
            <a:ext cx="388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large factory may have a huge variety of sensors, instruments, devices, PLCs, and Industrial Computers.  More often than not, they are of mixed heritage.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4800" y="228600"/>
            <a:ext cx="82296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383E"/>
                </a:solidFill>
                <a:effectLst/>
                <a:uLnTx/>
                <a:uFillTx/>
                <a:latin typeface="+mj-lt"/>
                <a:ea typeface="ＭＳ Ｐゴシック" pitchFamily="-112" charset="-128"/>
                <a:cs typeface="Arial" charset="0"/>
              </a:rPr>
              <a:t>HMI Demo </a:t>
            </a:r>
            <a:r>
              <a:rPr lang="en-US" sz="3200" b="1" noProof="0" dirty="0">
                <a:solidFill>
                  <a:srgbClr val="E2383E"/>
                </a:solidFill>
                <a:latin typeface="+mj-lt"/>
                <a:ea typeface="ＭＳ Ｐゴシック" pitchFamily="-112" charset="-128"/>
                <a:cs typeface="Arial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383E"/>
                </a:solidFill>
                <a:effectLst/>
                <a:uLnTx/>
                <a:uFillTx/>
                <a:latin typeface="+mj-lt"/>
                <a:ea typeface="ＭＳ Ｐゴシック" pitchFamily="-112" charset="-128"/>
                <a:cs typeface="Arial" charset="0"/>
              </a:rPr>
              <a:t>nterface Screen Shots</a:t>
            </a:r>
          </a:p>
        </p:txBody>
      </p:sp>
      <p:pic>
        <p:nvPicPr>
          <p:cNvPr id="3074" name="Picture 2" descr="C:\Documents and Settings\danar\Local Settings\Temporary Internet Files\Content.Outlook\2JUNRBV7\IOLink_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381000"/>
            <a:ext cx="1861273" cy="409480"/>
          </a:xfrm>
          <a:prstGeom prst="rect">
            <a:avLst/>
          </a:prstGeom>
          <a:noFill/>
        </p:spPr>
      </p:pic>
      <p:pic>
        <p:nvPicPr>
          <p:cNvPr id="4" name="Picture 3" descr="DSCP1_TechData_trim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365035"/>
            <a:ext cx="3505200" cy="2216365"/>
          </a:xfrm>
          <a:prstGeom prst="rect">
            <a:avLst/>
          </a:prstGeom>
          <a:ln w="31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DSCP2_SensorInfo_trimm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3810000"/>
            <a:ext cx="3550302" cy="2230246"/>
          </a:xfrm>
          <a:prstGeom prst="rect">
            <a:avLst/>
          </a:prstGeom>
          <a:ln w="31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DSCP3_IOLMaster_trimm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1371600"/>
            <a:ext cx="3581400" cy="2216744"/>
          </a:xfrm>
          <a:prstGeom prst="rect">
            <a:avLst/>
          </a:prstGeom>
          <a:ln w="31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29968" b="4296"/>
          <a:stretch/>
        </p:blipFill>
        <p:spPr bwMode="auto">
          <a:xfrm>
            <a:off x="4964790" y="4412151"/>
            <a:ext cx="1207410" cy="54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ounded Rectangle 30"/>
          <p:cNvSpPr/>
          <p:nvPr/>
        </p:nvSpPr>
        <p:spPr>
          <a:xfrm>
            <a:off x="427423" y="1548292"/>
            <a:ext cx="3048000" cy="3124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7772400" cy="838201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rgbClr val="E2383E"/>
                </a:solidFill>
                <a:latin typeface="+mj-lt"/>
              </a:rPr>
              <a:t>Customers that Benefit from Comtrol’s </a:t>
            </a:r>
            <a:br>
              <a:rPr lang="en-US" sz="2400" b="1" dirty="0">
                <a:solidFill>
                  <a:srgbClr val="E2383E"/>
                </a:solidFill>
                <a:latin typeface="+mj-lt"/>
              </a:rPr>
            </a:br>
            <a:r>
              <a:rPr lang="en-US" sz="2400" b="1" dirty="0">
                <a:solidFill>
                  <a:srgbClr val="E2383E"/>
                </a:solidFill>
                <a:latin typeface="+mj-lt"/>
              </a:rPr>
              <a:t>Connectivity Technology</a:t>
            </a:r>
          </a:p>
        </p:txBody>
      </p:sp>
      <p:pic>
        <p:nvPicPr>
          <p:cNvPr id="18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810000"/>
            <a:ext cx="938212" cy="96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5562600"/>
            <a:ext cx="1384307" cy="51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905000"/>
            <a:ext cx="814387" cy="54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5105400"/>
            <a:ext cx="1426386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152400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4267200"/>
            <a:ext cx="1285875" cy="2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 cstate="print"/>
          <a:srcRect t="32675" b="30933"/>
          <a:stretch/>
        </p:blipFill>
        <p:spPr bwMode="auto">
          <a:xfrm>
            <a:off x="7315200" y="3886200"/>
            <a:ext cx="1181100" cy="43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34200" y="3048000"/>
            <a:ext cx="1261126" cy="77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95645" y="2514600"/>
            <a:ext cx="628650" cy="82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7400" y="4953000"/>
            <a:ext cx="1426063" cy="98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1371600"/>
            <a:ext cx="1603996" cy="1016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15200" y="990600"/>
            <a:ext cx="1382343" cy="22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550320" y="2950972"/>
            <a:ext cx="1936080" cy="40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886334" y="5287370"/>
            <a:ext cx="965320" cy="96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05200" y="5562600"/>
            <a:ext cx="1476161" cy="53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9" cstate="print"/>
          <a:srcRect t="25501" b="29090"/>
          <a:stretch/>
        </p:blipFill>
        <p:spPr bwMode="auto">
          <a:xfrm>
            <a:off x="4800600" y="5029200"/>
            <a:ext cx="1642129" cy="433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962400" y="3505200"/>
            <a:ext cx="376591" cy="48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010400" y="4648200"/>
            <a:ext cx="842962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5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691063" y="2502568"/>
            <a:ext cx="1404937" cy="27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6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733800" y="4572000"/>
            <a:ext cx="842962" cy="83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656023" y="1662023"/>
            <a:ext cx="3534977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C82A4"/>
                </a:solidFill>
                <a:latin typeface="+mj-lt"/>
              </a:rPr>
              <a:t>Industries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Factory Automation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Process Automation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Food and Beverage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Energy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Consumer Packaging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Automotive Manufacturing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Pharmaceutical</a:t>
            </a:r>
          </a:p>
          <a:p>
            <a:endParaRPr lang="en-US" dirty="0"/>
          </a:p>
        </p:txBody>
      </p:sp>
      <p:pic>
        <p:nvPicPr>
          <p:cNvPr id="5" name="Picture 4" descr="Picture (Device Independent Bitmap).bmp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495800"/>
            <a:ext cx="645839" cy="645839"/>
          </a:xfrm>
          <a:prstGeom prst="rect">
            <a:avLst/>
          </a:prstGeom>
        </p:spPr>
      </p:pic>
      <p:pic>
        <p:nvPicPr>
          <p:cNvPr id="6" name="Picture 5" descr="Picture (Device Independent Bitmap) (1).bmp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90" y="2971800"/>
            <a:ext cx="1267048" cy="736957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7086600" y="5562600"/>
            <a:ext cx="461820" cy="566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648200" y="3505200"/>
            <a:ext cx="1302936" cy="7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4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400800" y="2286000"/>
            <a:ext cx="14954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3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019800" y="1143000"/>
            <a:ext cx="1162050" cy="61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16764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Arial" charset="0"/>
              <a:buNone/>
              <a:defRPr/>
            </a:pPr>
            <a:r>
              <a:rPr lang="en-US" sz="1800" dirty="0">
                <a:solidFill>
                  <a:srgbClr val="787878"/>
                </a:solidFill>
              </a:rPr>
              <a:t>100 Fifth Avenue NW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en-US" sz="1800" dirty="0">
                <a:solidFill>
                  <a:srgbClr val="787878"/>
                </a:solidFill>
              </a:rPr>
              <a:t>New Brighton, MN 55112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en-US" sz="1800" dirty="0">
                <a:solidFill>
                  <a:srgbClr val="787878"/>
                </a:solidFill>
              </a:rPr>
              <a:t>763.494.4100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en-US" sz="1800" b="1" dirty="0">
                <a:solidFill>
                  <a:srgbClr val="787878"/>
                </a:solidFill>
                <a:hlinkClick r:id="rId2"/>
              </a:rPr>
              <a:t>sales@comtrol.com</a:t>
            </a:r>
            <a:endParaRPr lang="en-US" sz="1800" b="1" dirty="0">
              <a:solidFill>
                <a:srgbClr val="787878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en-US" sz="1800" b="1" dirty="0">
                <a:solidFill>
                  <a:srgbClr val="787878"/>
                </a:solidFill>
                <a:hlinkClick r:id="rId3"/>
              </a:rPr>
              <a:t>www.comtrol.com</a:t>
            </a:r>
            <a:endParaRPr lang="en-US" sz="1800" b="1" dirty="0">
              <a:solidFill>
                <a:srgbClr val="787878"/>
              </a:solidFill>
              <a:hlinkClick r:id="rId2"/>
            </a:endParaRPr>
          </a:p>
        </p:txBody>
      </p:sp>
      <p:sp>
        <p:nvSpPr>
          <p:cNvPr id="29699" name="Footer Placeholder 6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ea typeface="ＭＳ Ｐゴシック"/>
                <a:cs typeface="Arial" pitchFamily="34" charset="0"/>
              </a:rPr>
              <a:t>connect. communicate. control.</a:t>
            </a:r>
          </a:p>
        </p:txBody>
      </p:sp>
      <p:sp>
        <p:nvSpPr>
          <p:cNvPr id="5" name="Rectangle 4"/>
          <p:cNvSpPr/>
          <p:nvPr/>
        </p:nvSpPr>
        <p:spPr>
          <a:xfrm>
            <a:off x="7467600" y="5943600"/>
            <a:ext cx="1371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4212" name="Picture 5" descr="Comtrol_NEDBlkSolid_Redblk_notag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4100" y="2133600"/>
            <a:ext cx="40767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4648200" cy="868363"/>
          </a:xfrm>
        </p:spPr>
        <p:txBody>
          <a:bodyPr/>
          <a:lstStyle/>
          <a:p>
            <a:pPr eaLnBrk="1" hangingPunct="1"/>
            <a:r>
              <a:rPr lang="en-US" b="1" u="sng">
                <a:solidFill>
                  <a:srgbClr val="E2383E"/>
                </a:solidFill>
                <a:latin typeface="Arial" charset="0"/>
                <a:ea typeface="ＭＳ Ｐゴシック"/>
                <a:cs typeface="Arial" charset="0"/>
              </a:rPr>
              <a:t>DeviceMaster® RTS</a:t>
            </a:r>
            <a:endParaRPr lang="en-US" u="sng">
              <a:latin typeface="Arial" charset="0"/>
              <a:ea typeface="ＭＳ Ｐゴシック"/>
              <a:cs typeface="Arial" charset="0"/>
            </a:endParaRPr>
          </a:p>
        </p:txBody>
      </p:sp>
      <p:pic>
        <p:nvPicPr>
          <p:cNvPr id="13" name="Picture 12" descr="Floorplan_v10.65_all purpo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583456"/>
            <a:ext cx="7924800" cy="388958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553200" y="3810000"/>
            <a:ext cx="1517772" cy="1814512"/>
            <a:chOff x="6553200" y="3810000"/>
            <a:chExt cx="1517772" cy="1814512"/>
          </a:xfrm>
        </p:grpSpPr>
        <p:pic>
          <p:nvPicPr>
            <p:cNvPr id="4" name="Picture 3" descr="Gfx_Hunched_Over_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5600" y="4419600"/>
              <a:ext cx="1365372" cy="1204912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 flipV="1">
              <a:off x="6553200" y="3810000"/>
              <a:ext cx="457200" cy="609600"/>
            </a:xfrm>
            <a:prstGeom prst="line">
              <a:avLst/>
            </a:prstGeom>
            <a:ln>
              <a:solidFill>
                <a:srgbClr val="CC3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28600" y="2667000"/>
            <a:ext cx="1600200" cy="3614231"/>
            <a:chOff x="228600" y="2667000"/>
            <a:chExt cx="1600200" cy="3614231"/>
          </a:xfrm>
        </p:grpSpPr>
        <p:pic>
          <p:nvPicPr>
            <p:cNvPr id="5" name="Picture 4" descr="Graphic_HeelsUp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" y="4876800"/>
              <a:ext cx="1600200" cy="1404431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H="1">
              <a:off x="1219200" y="2667000"/>
              <a:ext cx="457200" cy="2286000"/>
            </a:xfrm>
            <a:prstGeom prst="line">
              <a:avLst/>
            </a:prstGeom>
            <a:ln>
              <a:solidFill>
                <a:srgbClr val="E2383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914400" y="1066800"/>
            <a:ext cx="7696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Remote programming can increase safety, comfort, and uptime.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4648200" cy="868363"/>
          </a:xfrm>
        </p:spPr>
        <p:txBody>
          <a:bodyPr/>
          <a:lstStyle/>
          <a:p>
            <a:pPr eaLnBrk="1" hangingPunct="1"/>
            <a:r>
              <a:rPr lang="en-US" b="1" u="sng">
                <a:solidFill>
                  <a:srgbClr val="E2383E"/>
                </a:solidFill>
                <a:latin typeface="Arial" charset="0"/>
                <a:ea typeface="ＭＳ Ｐゴシック"/>
                <a:cs typeface="Arial" charset="0"/>
              </a:rPr>
              <a:t>DeviceMaster® RTS</a:t>
            </a:r>
            <a:endParaRPr lang="en-US" u="sng"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02403" name="TextBox 3"/>
          <p:cNvSpPr txBox="1">
            <a:spLocks noChangeArrowheads="1"/>
          </p:cNvSpPr>
          <p:nvPr/>
        </p:nvSpPr>
        <p:spPr bwMode="auto">
          <a:xfrm>
            <a:off x="685800" y="10668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Connecting Serial to Ethernet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1905000" y="137160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>
                <a:latin typeface="Calibri" pitchFamily="34" charset="0"/>
              </a:rPr>
              <a:t>NS Link Firmware – </a:t>
            </a:r>
            <a:r>
              <a:rPr lang="en-US" sz="2400" i="1" u="sng">
                <a:latin typeface="Calibri" pitchFamily="34" charset="0"/>
              </a:rPr>
              <a:t>Installation Summary</a:t>
            </a:r>
          </a:p>
        </p:txBody>
      </p:sp>
      <p:pic>
        <p:nvPicPr>
          <p:cNvPr id="102410" name="Picture 10" descr="NSLink_Install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905000"/>
            <a:ext cx="5572125" cy="4473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4648200" cy="868363"/>
          </a:xfrm>
        </p:spPr>
        <p:txBody>
          <a:bodyPr/>
          <a:lstStyle/>
          <a:p>
            <a:pPr eaLnBrk="1" hangingPunct="1"/>
            <a:r>
              <a:rPr lang="en-US" b="1" u="sng" dirty="0" err="1">
                <a:solidFill>
                  <a:srgbClr val="E2383E"/>
                </a:solidFill>
                <a:latin typeface="Arial" charset="0"/>
                <a:ea typeface="ＭＳ Ｐゴシック"/>
                <a:cs typeface="Arial" charset="0"/>
              </a:rPr>
              <a:t>DeviceMaster</a:t>
            </a:r>
            <a:r>
              <a:rPr lang="en-US" b="1" u="sng" dirty="0">
                <a:solidFill>
                  <a:srgbClr val="E2383E"/>
                </a:solidFill>
                <a:latin typeface="Arial" charset="0"/>
                <a:ea typeface="ＭＳ Ｐゴシック"/>
                <a:cs typeface="Arial" charset="0"/>
              </a:rPr>
              <a:t>® RTS</a:t>
            </a:r>
            <a:endParaRPr lang="en-US" u="sng" dirty="0"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03427" name="TextBox 3"/>
          <p:cNvSpPr txBox="1">
            <a:spLocks noChangeArrowheads="1"/>
          </p:cNvSpPr>
          <p:nvPr/>
        </p:nvSpPr>
        <p:spPr bwMode="auto">
          <a:xfrm>
            <a:off x="685800" y="10668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Connecting Serial to Ethernet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1905000" y="137160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>
                <a:latin typeface="Calibri" pitchFamily="34" charset="0"/>
              </a:rPr>
              <a:t>NS Link Firmware – </a:t>
            </a:r>
            <a:r>
              <a:rPr lang="en-US" sz="2400" i="1" u="sng">
                <a:latin typeface="Calibri" pitchFamily="34" charset="0"/>
              </a:rPr>
              <a:t>Installation Summary</a:t>
            </a:r>
          </a:p>
        </p:txBody>
      </p:sp>
      <p:pic>
        <p:nvPicPr>
          <p:cNvPr id="103431" name="Picture 7" descr="NSLink_Install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905000"/>
            <a:ext cx="5029200" cy="4460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4648200" cy="868363"/>
          </a:xfrm>
        </p:spPr>
        <p:txBody>
          <a:bodyPr/>
          <a:lstStyle/>
          <a:p>
            <a:pPr eaLnBrk="1" hangingPunct="1"/>
            <a:r>
              <a:rPr lang="en-US" b="1" u="sng">
                <a:solidFill>
                  <a:srgbClr val="E2383E"/>
                </a:solidFill>
                <a:latin typeface="Arial" charset="0"/>
                <a:ea typeface="ＭＳ Ｐゴシック"/>
                <a:cs typeface="Arial" charset="0"/>
              </a:rPr>
              <a:t>DeviceMaster® RTS</a:t>
            </a:r>
            <a:endParaRPr lang="en-US" u="sng"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04451" name="TextBox 3"/>
          <p:cNvSpPr txBox="1">
            <a:spLocks noChangeArrowheads="1"/>
          </p:cNvSpPr>
          <p:nvPr/>
        </p:nvSpPr>
        <p:spPr bwMode="auto">
          <a:xfrm>
            <a:off x="685800" y="10668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Connecting Serial to Ethernet</a:t>
            </a: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1905000" y="137160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>
                <a:latin typeface="Calibri" pitchFamily="34" charset="0"/>
              </a:rPr>
              <a:t>NS Link Firmware – </a:t>
            </a:r>
            <a:r>
              <a:rPr lang="en-US" sz="2400" i="1" u="sng">
                <a:latin typeface="Calibri" pitchFamily="34" charset="0"/>
              </a:rPr>
              <a:t>Installation Summary</a:t>
            </a:r>
          </a:p>
        </p:txBody>
      </p:sp>
      <p:pic>
        <p:nvPicPr>
          <p:cNvPr id="104454" name="Picture 6" descr="Serial ports_NSLi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0063" y="1905000"/>
            <a:ext cx="2336800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mtrol_PPT_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6952</TotalTime>
  <Words>1512</Words>
  <Application>Microsoft Office PowerPoint</Application>
  <PresentationFormat>On-screen Show (4:3)</PresentationFormat>
  <Paragraphs>210</Paragraphs>
  <Slides>52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Segoe Script</vt:lpstr>
      <vt:lpstr>Wingdings</vt:lpstr>
      <vt:lpstr>Comtrol_PPT_design</vt:lpstr>
      <vt:lpstr>DeviceMaster® UP </vt:lpstr>
      <vt:lpstr>DeviceMaster UP Product Overview</vt:lpstr>
      <vt:lpstr>DeviceMaster® UP</vt:lpstr>
      <vt:lpstr>DeviceMaster® RTS</vt:lpstr>
      <vt:lpstr>DeviceMaster® RTS</vt:lpstr>
      <vt:lpstr>DeviceMaster® RTS</vt:lpstr>
      <vt:lpstr>DeviceMaster® RTS</vt:lpstr>
      <vt:lpstr>DeviceMaster® RTS</vt:lpstr>
      <vt:lpstr>DeviceMaster® RTS</vt:lpstr>
      <vt:lpstr>DeviceMaster® RTS</vt:lpstr>
      <vt:lpstr>DeviceMaster®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IO-Link?</vt:lpstr>
      <vt:lpstr>IO-Link Master EIP-4 Highlights</vt:lpstr>
      <vt:lpstr>PowerPoint Presentation</vt:lpstr>
      <vt:lpstr>PowerPoint Presentation</vt:lpstr>
      <vt:lpstr>PowerPoint Presentation</vt:lpstr>
      <vt:lpstr>Customers that Benefit from Comtrol’s  Connectivity Technology</vt:lpstr>
      <vt:lpstr>PowerPoint Presentation</vt:lpstr>
    </vt:vector>
  </TitlesOfParts>
  <Company>Comtrol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DeviceMaster UP</dc:title>
  <dc:creator>nolank</dc:creator>
  <cp:lastModifiedBy>Nolan Kariniemi</cp:lastModifiedBy>
  <cp:revision>566</cp:revision>
  <dcterms:created xsi:type="dcterms:W3CDTF">2011-05-09T15:12:22Z</dcterms:created>
  <dcterms:modified xsi:type="dcterms:W3CDTF">2019-04-30T17:36:18Z</dcterms:modified>
</cp:coreProperties>
</file>