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331" r:id="rId2"/>
    <p:sldId id="282" r:id="rId3"/>
    <p:sldId id="286" r:id="rId4"/>
    <p:sldId id="288" r:id="rId5"/>
    <p:sldId id="346" r:id="rId6"/>
    <p:sldId id="333" r:id="rId7"/>
    <p:sldId id="287" r:id="rId8"/>
    <p:sldId id="291" r:id="rId9"/>
    <p:sldId id="289" r:id="rId10"/>
    <p:sldId id="290" r:id="rId11"/>
    <p:sldId id="344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34" r:id="rId22"/>
    <p:sldId id="304" r:id="rId23"/>
    <p:sldId id="302" r:id="rId24"/>
    <p:sldId id="305" r:id="rId25"/>
    <p:sldId id="303" r:id="rId26"/>
    <p:sldId id="311" r:id="rId27"/>
    <p:sldId id="324" r:id="rId28"/>
    <p:sldId id="309" r:id="rId29"/>
    <p:sldId id="310" r:id="rId30"/>
    <p:sldId id="342" r:id="rId31"/>
    <p:sldId id="343" r:id="rId32"/>
    <p:sldId id="314" r:id="rId33"/>
    <p:sldId id="315" r:id="rId34"/>
    <p:sldId id="336" r:id="rId35"/>
    <p:sldId id="316" r:id="rId36"/>
    <p:sldId id="317" r:id="rId37"/>
    <p:sldId id="337" r:id="rId38"/>
    <p:sldId id="335" r:id="rId39"/>
    <p:sldId id="318" r:id="rId40"/>
    <p:sldId id="319" r:id="rId41"/>
    <p:sldId id="320" r:id="rId42"/>
    <p:sldId id="321" r:id="rId43"/>
    <p:sldId id="322" r:id="rId44"/>
    <p:sldId id="323" r:id="rId45"/>
    <p:sldId id="312" r:id="rId46"/>
    <p:sldId id="340" r:id="rId47"/>
    <p:sldId id="326" r:id="rId48"/>
    <p:sldId id="327" r:id="rId49"/>
    <p:sldId id="325" r:id="rId50"/>
    <p:sldId id="338" r:id="rId51"/>
    <p:sldId id="339" r:id="rId52"/>
    <p:sldId id="280" r:id="rId53"/>
  </p:sldIdLst>
  <p:sldSz cx="9144000" cy="6858000" type="screen4x3"/>
  <p:notesSz cx="6858000" cy="91440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B9232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91" autoAdjust="0"/>
    <p:restoredTop sz="94624" autoAdjust="0"/>
  </p:normalViewPr>
  <p:slideViewPr>
    <p:cSldViewPr>
      <p:cViewPr>
        <p:scale>
          <a:sx n="75" d="100"/>
          <a:sy n="75" d="100"/>
        </p:scale>
        <p:origin x="-1472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26170-50F1-4577-B133-1269DDF540BC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A7C8B-0132-4FCC-B894-B741F7FF90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7C8B-0132-4FCC-B894-B741F7FF903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294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7C8B-0132-4FCC-B894-B741F7FF903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96169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7C8B-0132-4FCC-B894-B741F7FF903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81959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7C8B-0132-4FCC-B894-B741F7FF903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114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6FCFB-5B3F-4F12-BAB7-2FC1721DD66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82A77-F3CE-4033-99F6-0FDB3EFFD2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connect. communicate. control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CMTDiamond_only_r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24600"/>
            <a:ext cx="419861" cy="4551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2294E-3DE4-4999-9EE1-CBE4412094BA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36600D-6AD0-4634-A4A3-A02F9BAFB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A138-0497-4307-9B41-C8CBC4BBADC5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36600D-6AD0-4634-A4A3-A02F9BAFB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48401"/>
            <a:ext cx="9144000" cy="60959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126481"/>
            <a:ext cx="9144000" cy="4571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fld id="{0E3364B9-D65E-491F-A71C-C75C7F70F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91200" y="63404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connect. communicate. control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CMTDiamond_only_red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57200" y="6324600"/>
            <a:ext cx="419861" cy="4551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rgbClr val="C00000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olan.kariniemi@comtrol.com" TargetMode="External"/><Relationship Id="rId5" Type="http://schemas.openxmlformats.org/officeDocument/2006/relationships/hyperlink" Target="mailto:dennis.christensen@comtrol.com" TargetMode="External"/><Relationship Id="rId4" Type="http://schemas.openxmlformats.org/officeDocument/2006/relationships/hyperlink" Target="mailto:Nolan.kariniemi@comtrol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.gi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09600" y="19050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458F-DB1A-4977-9F48-A8EF2A840D4E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pic>
        <p:nvPicPr>
          <p:cNvPr id="7" name="Picture 6" descr="IO_left_2.png"/>
          <p:cNvPicPr>
            <a:picLocks noChangeAspect="1"/>
          </p:cNvPicPr>
          <p:nvPr/>
        </p:nvPicPr>
        <p:blipFill>
          <a:blip r:embed="rId3"/>
          <a:srcRect l="11886" t="4788" r="3923" b="4235"/>
          <a:stretch>
            <a:fillRect/>
          </a:stretch>
        </p:blipFill>
        <p:spPr>
          <a:xfrm>
            <a:off x="1890964" y="685800"/>
            <a:ext cx="6948236" cy="5334000"/>
          </a:xfrm>
          <a:prstGeom prst="rect">
            <a:avLst/>
          </a:prstGeom>
        </p:spPr>
      </p:pic>
      <p:pic>
        <p:nvPicPr>
          <p:cNvPr id="15" name="Picture 14" descr="Comtro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541" y="228600"/>
            <a:ext cx="4302259" cy="1145819"/>
          </a:xfrm>
          <a:prstGeom prst="rect">
            <a:avLst/>
          </a:prstGeom>
        </p:spPr>
      </p:pic>
      <p:pic>
        <p:nvPicPr>
          <p:cNvPr id="16" name="Picture 15" descr="IO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1295400"/>
            <a:ext cx="2667000" cy="299357"/>
          </a:xfrm>
          <a:prstGeom prst="rect">
            <a:avLst/>
          </a:prstGeom>
        </p:spPr>
      </p:pic>
    </p:spTree>
  </p:cSld>
  <p:clrMapOvr>
    <a:masterClrMapping/>
  </p:clrMapOvr>
  <p:transition advTm="856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457200"/>
            <a:ext cx="7772400" cy="609600"/>
          </a:xfrm>
          <a:prstGeom prst="rect">
            <a:avLst/>
          </a:prstGeom>
        </p:spPr>
        <p:txBody>
          <a:bodyPr/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B92329"/>
                </a:solidFill>
                <a:latin typeface="Candara" pitchFamily="34" charset="0"/>
                <a:ea typeface="ＭＳ Ｐゴシック" pitchFamily="-112" charset="-128"/>
                <a:cs typeface="Arial" charset="0"/>
              </a:rPr>
              <a:t>IO-Link Specification Basics</a:t>
            </a:r>
          </a:p>
        </p:txBody>
      </p:sp>
      <p:pic>
        <p:nvPicPr>
          <p:cNvPr id="12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533400"/>
            <a:ext cx="1861273" cy="4572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33400" y="1917680"/>
            <a:ext cx="8305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Candara" pitchFamily="34" charset="0"/>
              </a:rPr>
              <a:t>Process Data</a:t>
            </a:r>
            <a:endParaRPr lang="en-US" sz="2400" b="1" dirty="0" smtClean="0">
              <a:latin typeface="Candara" pitchFamily="34" charset="0"/>
            </a:endParaRPr>
          </a:p>
          <a:p>
            <a:r>
              <a:rPr lang="en-US" dirty="0" smtClean="0">
                <a:latin typeface="Candara" pitchFamily="34" charset="0"/>
              </a:rPr>
              <a:t>CYCLIC DATA - Information that device is intended to deliver or measure (ex. temperature, distance, weight, etc.)</a:t>
            </a:r>
          </a:p>
          <a:p>
            <a:endParaRPr lang="en-US" dirty="0" smtClean="0">
              <a:latin typeface="Candara" pitchFamily="34" charset="0"/>
            </a:endParaRPr>
          </a:p>
          <a:p>
            <a:r>
              <a:rPr lang="en-US" sz="2400" b="1" i="1" dirty="0" smtClean="0">
                <a:latin typeface="Candara" pitchFamily="34" charset="0"/>
              </a:rPr>
              <a:t>Service Data</a:t>
            </a:r>
          </a:p>
          <a:p>
            <a:r>
              <a:rPr lang="en-US" dirty="0" smtClean="0">
                <a:latin typeface="Candara" pitchFamily="34" charset="0"/>
              </a:rPr>
              <a:t>ACYCLIC DATA - All </a:t>
            </a:r>
            <a:r>
              <a:rPr lang="en-US" dirty="0">
                <a:latin typeface="Candara" pitchFamily="34" charset="0"/>
              </a:rPr>
              <a:t>data that is not relative to the process </a:t>
            </a:r>
            <a:r>
              <a:rPr lang="en-US" dirty="0" smtClean="0">
                <a:latin typeface="Candara" pitchFamily="34" charset="0"/>
              </a:rPr>
              <a:t>data </a:t>
            </a:r>
            <a:r>
              <a:rPr lang="en-US" dirty="0">
                <a:latin typeface="Candara" pitchFamily="34" charset="0"/>
              </a:rPr>
              <a:t>the sensor outputs </a:t>
            </a:r>
            <a:r>
              <a:rPr lang="en-US" dirty="0" smtClean="0">
                <a:latin typeface="Candara" pitchFamily="34" charset="0"/>
              </a:rPr>
              <a:t>to </a:t>
            </a:r>
            <a:r>
              <a:rPr lang="en-US" dirty="0">
                <a:latin typeface="Candara" pitchFamily="34" charset="0"/>
              </a:rPr>
              <a:t>the </a:t>
            </a:r>
            <a:r>
              <a:rPr lang="en-US" dirty="0" smtClean="0">
                <a:latin typeface="Candara" pitchFamily="34" charset="0"/>
              </a:rPr>
              <a:t>PLC or controller (ex. manufacturer name, model number, parameter values, etc.)</a:t>
            </a:r>
          </a:p>
          <a:p>
            <a:endParaRPr lang="en-US" b="1" dirty="0">
              <a:latin typeface="Candara" pitchFamily="34" charset="0"/>
            </a:endParaRPr>
          </a:p>
          <a:p>
            <a:r>
              <a:rPr lang="en-US" sz="2400" b="1" i="1" dirty="0" smtClean="0">
                <a:latin typeface="Candara" pitchFamily="34" charset="0"/>
              </a:rPr>
              <a:t>Event Data</a:t>
            </a:r>
          </a:p>
          <a:p>
            <a:r>
              <a:rPr lang="en-US" dirty="0" smtClean="0">
                <a:latin typeface="Candara" pitchFamily="34" charset="0"/>
              </a:rPr>
              <a:t>When specified critical events occur, “event flags” are transmitted to PLC or controllers for maintenance  (ex. open circuits, communication aborts, overloads, etc.)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" y="1219200"/>
            <a:ext cx="3962400" cy="533400"/>
          </a:xfrm>
          <a:prstGeom prst="rect">
            <a:avLst/>
          </a:prstGeom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B92329"/>
                </a:solidFill>
                <a:latin typeface="Candara" pitchFamily="34" charset="0"/>
                <a:ea typeface="ＭＳ Ｐゴシック" pitchFamily="-112" charset="-128"/>
                <a:cs typeface="Arial" charset="0"/>
              </a:rPr>
              <a:t>Types of Data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B92329"/>
              </a:solidFill>
              <a:latin typeface="Candara" pitchFamily="34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2935A-2B1F-4EB8-908C-144807F55418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1667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OLink_gradien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381000"/>
            <a:ext cx="5638800" cy="5638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latin typeface="Candara" pitchFamily="34" charset="0"/>
              </a:rPr>
              <a:t>Outline of </a:t>
            </a:r>
            <a:r>
              <a:rPr lang="en-US" sz="3600" dirty="0" err="1" smtClean="0">
                <a:latin typeface="Candara" pitchFamily="34" charset="0"/>
              </a:rPr>
              <a:t>Comtrol</a:t>
            </a:r>
            <a:r>
              <a:rPr lang="en-US" sz="3600" dirty="0" smtClean="0">
                <a:latin typeface="Candara" pitchFamily="34" charset="0"/>
              </a:rPr>
              <a:t> IO-Link Benefits</a:t>
            </a:r>
            <a:endParaRPr lang="en-US" sz="3600" dirty="0">
              <a:latin typeface="Candar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Candara" pitchFamily="34" charset="0"/>
              </a:rPr>
              <a:t>Reduce cabling</a:t>
            </a:r>
          </a:p>
          <a:p>
            <a:r>
              <a:rPr lang="en-US" sz="2800" dirty="0" smtClean="0">
                <a:latin typeface="Candara" pitchFamily="34" charset="0"/>
              </a:rPr>
              <a:t>Diagnostic Capabilities</a:t>
            </a:r>
          </a:p>
          <a:p>
            <a:r>
              <a:rPr lang="en-US" sz="2800" dirty="0" smtClean="0">
                <a:latin typeface="Candara" pitchFamily="34" charset="0"/>
              </a:rPr>
              <a:t>Remote Parameterization</a:t>
            </a:r>
          </a:p>
          <a:p>
            <a:r>
              <a:rPr lang="en-US" sz="2800" dirty="0" smtClean="0">
                <a:latin typeface="Candara" pitchFamily="34" charset="0"/>
              </a:rPr>
              <a:t>Mobile Access</a:t>
            </a:r>
          </a:p>
          <a:p>
            <a:r>
              <a:rPr lang="en-US" sz="2800" dirty="0" smtClean="0">
                <a:latin typeface="Candara" pitchFamily="34" charset="0"/>
              </a:rPr>
              <a:t>Multi-Link</a:t>
            </a:r>
          </a:p>
          <a:p>
            <a:r>
              <a:rPr lang="en-US" sz="2800" dirty="0" smtClean="0">
                <a:latin typeface="Candara" pitchFamily="34" charset="0"/>
              </a:rPr>
              <a:t>Auto-Device Configuration </a:t>
            </a:r>
          </a:p>
          <a:p>
            <a:pPr lvl="1"/>
            <a:r>
              <a:rPr lang="en-US" sz="2400" dirty="0" smtClean="0">
                <a:latin typeface="Candara" pitchFamily="34" charset="0"/>
              </a:rPr>
              <a:t>(ADR) and how it works</a:t>
            </a:r>
          </a:p>
          <a:p>
            <a:r>
              <a:rPr lang="en-US" sz="2800" dirty="0" smtClean="0">
                <a:latin typeface="Candara" pitchFamily="34" charset="0"/>
              </a:rPr>
              <a:t>Web Interface (Embedded Webpage)</a:t>
            </a:r>
          </a:p>
          <a:p>
            <a:r>
              <a:rPr lang="en-US" sz="2800" dirty="0" smtClean="0">
                <a:latin typeface="Candara" pitchFamily="34" charset="0"/>
              </a:rPr>
              <a:t>ISDU Handling</a:t>
            </a:r>
          </a:p>
          <a:p>
            <a:endParaRPr lang="en-US" sz="2800" dirty="0">
              <a:latin typeface="Candar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A138-0497-4307-9B41-C8CBC4BBADC5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853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BENEFITS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5800" y="4572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Candara" pitchFamily="34" charset="0"/>
                <a:cs typeface="Narkisim" pitchFamily="34" charset="-79"/>
              </a:rPr>
              <a:t>Simplified Installation: Save significant Wiring Material and Time– Example 1</a:t>
            </a:r>
            <a:endParaRPr lang="en-US" sz="1600" b="1" i="1" dirty="0">
              <a:latin typeface="Candara" pitchFamily="34" charset="0"/>
              <a:cs typeface="Narkisim" pitchFamily="34" charset="-79"/>
            </a:endParaRPr>
          </a:p>
        </p:txBody>
      </p:sp>
      <p:pic>
        <p:nvPicPr>
          <p:cNvPr id="13" name="Picture 12" descr="ControlRoom_Tanks_WindFarm_v2.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248" y="1066800"/>
            <a:ext cx="6769504" cy="47244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F599-A654-4487-87BD-31731BFC7424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651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BENEFITS</a:t>
            </a:r>
          </a:p>
        </p:txBody>
      </p:sp>
      <p:pic>
        <p:nvPicPr>
          <p:cNvPr id="13" name="Picture 12" descr="ControlRoom_Tanks_WindFarm_v2.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6713" y="1066800"/>
            <a:ext cx="6510574" cy="472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4572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+mj-lt"/>
                <a:cs typeface="Narkisim" pitchFamily="34" charset="-79"/>
              </a:rPr>
              <a:t>Simplified Installation: Save significant Wiring Material and Time– Example 1</a:t>
            </a:r>
            <a:endParaRPr lang="en-US" sz="1600" b="1" i="1" dirty="0">
              <a:latin typeface="+mj-lt"/>
              <a:cs typeface="Narkisim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06866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You could grab some wire spools and start pulling tons of wire through conduit for each motor starter back to the PLC…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0734-8427-4C59-8AE9-45941F94F233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448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BENEFITS</a:t>
            </a:r>
          </a:p>
        </p:txBody>
      </p:sp>
      <p:pic>
        <p:nvPicPr>
          <p:cNvPr id="13" name="Picture 12" descr="ControlRoom_Tanks_WindFarm_v2.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6713" y="1066800"/>
            <a:ext cx="6510574" cy="472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4572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Candara" pitchFamily="34" charset="0"/>
                <a:cs typeface="Narkisim" pitchFamily="34" charset="-79"/>
              </a:rPr>
              <a:t>Simplified Installation: Save significant Wiring Material and Time– Example 1</a:t>
            </a:r>
            <a:endParaRPr lang="en-US" sz="1600" b="1" i="1" dirty="0">
              <a:latin typeface="Candara" pitchFamily="34" charset="0"/>
              <a:cs typeface="Narkisim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06866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Or, much better:  Just cover the distance with a single cable and then multiplex via IO-Link motor starters like the 3RA2711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B195-587D-4F0E-BB57-1914667EEC99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640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BENEFITS</a:t>
            </a:r>
          </a:p>
        </p:txBody>
      </p:sp>
      <p:pic>
        <p:nvPicPr>
          <p:cNvPr id="13" name="Picture 12" descr="ControlRoom_Tanks_WindFarm_v2.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6713" y="1066800"/>
            <a:ext cx="6510574" cy="4724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4572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Candara" pitchFamily="34" charset="0"/>
                <a:cs typeface="Narkisim" pitchFamily="34" charset="-79"/>
              </a:rPr>
              <a:t>Simplified Installation: Save significant Wiring Material and Time– Example 1</a:t>
            </a:r>
            <a:endParaRPr lang="en-US" sz="1600" b="1" i="1" dirty="0">
              <a:latin typeface="Candara" pitchFamily="34" charset="0"/>
              <a:cs typeface="Narkisim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068669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Here we see </a:t>
            </a:r>
            <a:r>
              <a:rPr lang="en-US" i="1" dirty="0" smtClean="0">
                <a:latin typeface="Candara" pitchFamily="34" charset="0"/>
              </a:rPr>
              <a:t>sixteen</a:t>
            </a:r>
            <a:r>
              <a:rPr lang="en-US" dirty="0" smtClean="0">
                <a:latin typeface="Candara" pitchFamily="34" charset="0"/>
              </a:rPr>
              <a:t> motor starters!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8414-29CB-44C4-A893-2DA1DFA24411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440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BENEFITS</a:t>
            </a:r>
          </a:p>
        </p:txBody>
      </p:sp>
      <p:pic>
        <p:nvPicPr>
          <p:cNvPr id="13" name="Picture 12" descr="ControlRoom_Tanks_WindFarm_v2.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6713" y="1066800"/>
            <a:ext cx="6510574" cy="4724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4572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Candara" pitchFamily="34" charset="0"/>
                <a:cs typeface="Narkisim" pitchFamily="34" charset="-79"/>
              </a:rPr>
              <a:t>Simplified Installation: Save significant Wiring Material and Time– Example 1</a:t>
            </a:r>
            <a:endParaRPr lang="en-US" sz="1600" b="1" i="1" dirty="0">
              <a:latin typeface="Candara" pitchFamily="34" charset="0"/>
              <a:cs typeface="Narkisim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06866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You can connect 16 motor starters on </a:t>
            </a:r>
            <a:r>
              <a:rPr lang="en-US" i="1" dirty="0" smtClean="0">
                <a:latin typeface="Candara" pitchFamily="34" charset="0"/>
              </a:rPr>
              <a:t>each</a:t>
            </a:r>
            <a:r>
              <a:rPr lang="en-US" dirty="0" smtClean="0">
                <a:latin typeface="Candara" pitchFamily="34" charset="0"/>
              </a:rPr>
              <a:t> EIP-4, which can be daisy chained…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CFE4-1DA9-4A4B-9296-3C20C2E5E3ED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471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BENEFITS</a:t>
            </a:r>
          </a:p>
        </p:txBody>
      </p:sp>
      <p:pic>
        <p:nvPicPr>
          <p:cNvPr id="13" name="Picture 12" descr="ControlRoom_Tanks_WindFarm_v2.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6713" y="1066800"/>
            <a:ext cx="6510573" cy="4724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4572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Candara" pitchFamily="34" charset="0"/>
                <a:cs typeface="Narkisim" pitchFamily="34" charset="-79"/>
              </a:rPr>
              <a:t>Simplified Installation: Save significant Wiring Material and Time– Example 1</a:t>
            </a:r>
            <a:endParaRPr lang="en-US" sz="1600" b="1" i="1" dirty="0">
              <a:latin typeface="Candara" pitchFamily="34" charset="0"/>
              <a:cs typeface="Narkisim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5068669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Connect as many motor starters as you want, and then add some intelligent monitoring (via IO-Link) to do predictive maintenance!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DBAF1-3DE7-439F-A43D-329DD493D234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584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BENEFITS</a:t>
            </a:r>
          </a:p>
        </p:txBody>
      </p:sp>
      <p:pic>
        <p:nvPicPr>
          <p:cNvPr id="13" name="Picture 12" descr="ControlRoom_Tanks_WindFarm_v2.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16713" y="1066800"/>
            <a:ext cx="6510573" cy="4724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4572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Candara" pitchFamily="34" charset="0"/>
                <a:cs typeface="Narkisim" pitchFamily="34" charset="-79"/>
              </a:rPr>
              <a:t>Simplified Installation and Advanced Diagnostics– Example 1.1</a:t>
            </a:r>
          </a:p>
        </p:txBody>
      </p:sp>
      <p:pic>
        <p:nvPicPr>
          <p:cNvPr id="8" name="Picture 7" descr="iX_panel_T7A_pic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6400" y="2133600"/>
            <a:ext cx="1186940" cy="8382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429000" y="1066800"/>
            <a:ext cx="4495800" cy="2895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4"/>
          <p:cNvGrpSpPr/>
          <p:nvPr/>
        </p:nvGrpSpPr>
        <p:grpSpPr>
          <a:xfrm>
            <a:off x="2895600" y="2362200"/>
            <a:ext cx="533400" cy="381000"/>
            <a:chOff x="2895600" y="2362200"/>
            <a:chExt cx="533400" cy="381000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2895600" y="2362200"/>
              <a:ext cx="533400" cy="15240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895600" y="2514600"/>
              <a:ext cx="533400" cy="22860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17" name="Picture 16" descr="Current vs Time HMI_v1.0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3800" y="1184334"/>
            <a:ext cx="3886200" cy="27246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1600" y="5068669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Trending actual values means you are predicting events rather than reacting to disaster, and can plan maintenance accordingly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5C1C-C989-4364-AE6B-936D32E5411F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ransition advTm="24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BENEFITS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800" y="457200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+mj-lt"/>
                <a:cs typeface="Narkisim" pitchFamily="34" charset="-79"/>
              </a:rPr>
              <a:t>Advanced Diagnostics</a:t>
            </a:r>
          </a:p>
        </p:txBody>
      </p:sp>
      <p:pic>
        <p:nvPicPr>
          <p:cNvPr id="21" name="Picture 20" descr="ioLInkDi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2281" y="855512"/>
            <a:ext cx="3033238" cy="53166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14400" y="990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IO-Link Specific Diagnostics</a:t>
            </a:r>
            <a:endParaRPr lang="en-US" b="1" dirty="0">
              <a:latin typeface="Candara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38095" t="60952" r="35238" b="19238"/>
          <a:stretch>
            <a:fillRect/>
          </a:stretch>
        </p:blipFill>
        <p:spPr bwMode="auto">
          <a:xfrm>
            <a:off x="5943600" y="762000"/>
            <a:ext cx="914400" cy="29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IA_Demo_SPS2013_Demo Network Diagram_v2.3_truncated sharpl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4587" y="1447800"/>
            <a:ext cx="3331520" cy="4114800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 rot="9299047">
            <a:off x="3037334" y="3996187"/>
            <a:ext cx="914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22B-011C-4814-82BC-403F4A649FE6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839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4983163"/>
          </a:xfrm>
        </p:spPr>
        <p:txBody>
          <a:bodyPr>
            <a:normAutofit fontScale="92500"/>
          </a:bodyPr>
          <a:lstStyle/>
          <a:p>
            <a:pPr>
              <a:lnSpc>
                <a:spcPts val="25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Candara" pitchFamily="34" charset="0"/>
              </a:rPr>
              <a:t>Focuses on providing intelligent, ruggedized Ethernet, fiber and serial communication products</a:t>
            </a:r>
            <a:endParaRPr lang="en-US" sz="2400" dirty="0" smtClean="0">
              <a:latin typeface="Candara" pitchFamily="34" charset="0"/>
              <a:ea typeface="ＭＳ Ｐゴシック" pitchFamily="-112" charset="-128"/>
            </a:endParaRPr>
          </a:p>
          <a:p>
            <a:pPr>
              <a:lnSpc>
                <a:spcPts val="25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Candara" pitchFamily="34" charset="0"/>
                <a:ea typeface="ＭＳ Ｐゴシック" pitchFamily="-112" charset="-128"/>
              </a:rPr>
              <a:t>30 years of innovation</a:t>
            </a:r>
          </a:p>
          <a:p>
            <a:pPr lvl="1">
              <a:lnSpc>
                <a:spcPts val="2500"/>
              </a:lnSpc>
              <a:buFont typeface="Courier New" pitchFamily="49" charset="0"/>
              <a:buChar char="o"/>
            </a:pPr>
            <a:r>
              <a:rPr lang="en-US" sz="2400" dirty="0" smtClean="0">
                <a:latin typeface="Candara" pitchFamily="34" charset="0"/>
                <a:ea typeface="ＭＳ Ｐゴシック" pitchFamily="-112" charset="-128"/>
              </a:rPr>
              <a:t>Introduced first multi-port serial card</a:t>
            </a:r>
          </a:p>
          <a:p>
            <a:pPr lvl="1">
              <a:lnSpc>
                <a:spcPts val="2500"/>
              </a:lnSpc>
              <a:buFont typeface="Courier New" pitchFamily="49" charset="0"/>
              <a:buChar char="o"/>
            </a:pPr>
            <a:r>
              <a:rPr lang="en-US" sz="2400" dirty="0" smtClean="0">
                <a:latin typeface="Candara" pitchFamily="34" charset="0"/>
                <a:ea typeface="ＭＳ Ｐゴシック" pitchFamily="-112" charset="-128"/>
              </a:rPr>
              <a:t>First to market with many other products</a:t>
            </a:r>
          </a:p>
          <a:p>
            <a:pPr>
              <a:lnSpc>
                <a:spcPts val="25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Candara" pitchFamily="34" charset="0"/>
                <a:ea typeface="ＭＳ Ｐゴシック" pitchFamily="-112" charset="-128"/>
              </a:rPr>
              <a:t>Manufacturing and Headquarters in Minneapolis, Minn.</a:t>
            </a:r>
          </a:p>
          <a:p>
            <a:pPr>
              <a:lnSpc>
                <a:spcPts val="25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Candara" pitchFamily="34" charset="0"/>
                <a:ea typeface="ＭＳ Ｐゴシック" pitchFamily="-112" charset="-128"/>
              </a:rPr>
              <a:t>Sell worldwide through distributors, resellers and integrators </a:t>
            </a:r>
          </a:p>
          <a:p>
            <a:pPr>
              <a:lnSpc>
                <a:spcPts val="25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Candara" pitchFamily="34" charset="0"/>
                <a:ea typeface="ＭＳ Ｐゴシック" pitchFamily="-112" charset="-128"/>
              </a:rPr>
              <a:t>Unrivaled customer service and support</a:t>
            </a:r>
          </a:p>
          <a:p>
            <a:pPr>
              <a:lnSpc>
                <a:spcPts val="25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Candara" pitchFamily="34" charset="0"/>
                <a:ea typeface="ＭＳ Ｐゴシック" pitchFamily="-112" charset="-128"/>
              </a:rPr>
              <a:t>Main Product Lines:</a:t>
            </a:r>
          </a:p>
          <a:p>
            <a:pPr lvl="1">
              <a:lnSpc>
                <a:spcPts val="2500"/>
              </a:lnSpc>
              <a:buFont typeface="Wingdings" pitchFamily="2" charset="2"/>
              <a:buChar char="§"/>
            </a:pPr>
            <a:r>
              <a:rPr lang="en-US" sz="2000" dirty="0" err="1" smtClean="0">
                <a:latin typeface="Candara" pitchFamily="34" charset="0"/>
                <a:ea typeface="ＭＳ Ｐゴシック" pitchFamily="-112" charset="-128"/>
              </a:rPr>
              <a:t>Rocketport</a:t>
            </a:r>
            <a:r>
              <a:rPr lang="en-US" sz="2000" dirty="0" smtClean="0">
                <a:latin typeface="Candara" pitchFamily="34" charset="0"/>
                <a:ea typeface="ＭＳ Ｐゴシック" pitchFamily="-112" charset="-128"/>
              </a:rPr>
              <a:t> Multi-port Serial Cards</a:t>
            </a:r>
          </a:p>
          <a:p>
            <a:pPr lvl="1">
              <a:lnSpc>
                <a:spcPts val="2500"/>
              </a:lnSpc>
              <a:buFont typeface="Wingdings" pitchFamily="2" charset="2"/>
              <a:buChar char="§"/>
            </a:pPr>
            <a:r>
              <a:rPr lang="en-US" sz="2000" dirty="0" err="1" smtClean="0">
                <a:latin typeface="Candara" pitchFamily="34" charset="0"/>
                <a:ea typeface="ＭＳ Ｐゴシック" pitchFamily="-112" charset="-128"/>
              </a:rPr>
              <a:t>Devicemaster</a:t>
            </a:r>
            <a:r>
              <a:rPr lang="en-US" sz="2000" dirty="0" smtClean="0">
                <a:latin typeface="Candara" pitchFamily="34" charset="0"/>
                <a:ea typeface="ＭＳ Ｐゴシック" pitchFamily="-112" charset="-128"/>
              </a:rPr>
              <a:t> Serial to Ethernet Gateways</a:t>
            </a:r>
          </a:p>
          <a:p>
            <a:pPr lvl="1">
              <a:lnSpc>
                <a:spcPts val="2500"/>
              </a:lnSpc>
              <a:buFont typeface="Wingdings" pitchFamily="2" charset="2"/>
              <a:buChar char="§"/>
            </a:pPr>
            <a:r>
              <a:rPr lang="en-US" sz="2000" dirty="0" err="1" smtClean="0">
                <a:latin typeface="Candara" pitchFamily="34" charset="0"/>
                <a:ea typeface="ＭＳ Ｐゴシック" pitchFamily="-112" charset="-128"/>
              </a:rPr>
              <a:t>Rocketlink</a:t>
            </a:r>
            <a:r>
              <a:rPr lang="en-US" sz="2000" dirty="0" smtClean="0">
                <a:latin typeface="Candara" pitchFamily="34" charset="0"/>
                <a:ea typeface="ＭＳ Ｐゴシック" pitchFamily="-112" charset="-128"/>
              </a:rPr>
              <a:t> Industrial Hardened Switches</a:t>
            </a:r>
          </a:p>
          <a:p>
            <a:pPr lvl="1">
              <a:lnSpc>
                <a:spcPts val="2500"/>
              </a:lnSpc>
              <a:buFont typeface="Wingdings" pitchFamily="2" charset="2"/>
              <a:buChar char="§"/>
            </a:pPr>
            <a:r>
              <a:rPr lang="en-US" sz="2000" dirty="0" smtClean="0">
                <a:latin typeface="Candara" pitchFamily="34" charset="0"/>
                <a:ea typeface="ＭＳ Ｐゴシック" pitchFamily="-112" charset="-128"/>
              </a:rPr>
              <a:t>IO-Link Masters</a:t>
            </a:r>
          </a:p>
        </p:txBody>
      </p:sp>
      <p:sp>
        <p:nvSpPr>
          <p:cNvPr id="12" name="Rectangle 2"/>
          <p:cNvSpPr txBox="1">
            <a:spLocks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B92329"/>
                </a:solidFill>
                <a:effectLst/>
                <a:uLnTx/>
                <a:uFillTx/>
                <a:latin typeface="Candara" pitchFamily="34" charset="0"/>
                <a:ea typeface="ＭＳ Ｐゴシック" pitchFamily="-112" charset="-128"/>
                <a:cs typeface="+mj-cs"/>
              </a:rPr>
              <a:t>Who is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92329"/>
                </a:solidFill>
                <a:effectLst/>
                <a:uLnTx/>
                <a:uFillTx/>
                <a:latin typeface="Candara" pitchFamily="34" charset="0"/>
                <a:ea typeface="ＭＳ Ｐゴシック" pitchFamily="-112" charset="-128"/>
                <a:cs typeface="+mj-cs"/>
              </a:rPr>
              <a:t>Comtrol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B92329"/>
                </a:solidFill>
                <a:effectLst/>
                <a:uLnTx/>
                <a:uFillTx/>
                <a:latin typeface="Candara" pitchFamily="34" charset="0"/>
                <a:ea typeface="ＭＳ Ｐゴシック" pitchFamily="-112" charset="-128"/>
                <a:cs typeface="+mj-cs"/>
              </a:rPr>
              <a:t>?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9E9A-68C7-4AC9-AAAE-B18DB1076A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connect. communicate. control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1087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800" y="457200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Candara" pitchFamily="34" charset="0"/>
                <a:cs typeface="Narkisim" pitchFamily="34" charset="-79"/>
              </a:rPr>
              <a:t>Advanced Diagnostics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600" y="533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PLC Protocol Specific Diagnostics</a:t>
            </a:r>
          </a:p>
          <a:p>
            <a:pPr algn="ctr"/>
            <a:r>
              <a:rPr lang="en-US" b="1" dirty="0" err="1" smtClean="0">
                <a:latin typeface="Candara" pitchFamily="34" charset="0"/>
              </a:rPr>
              <a:t>EtherNet</a:t>
            </a:r>
            <a:r>
              <a:rPr lang="en-US" b="1" dirty="0" smtClean="0">
                <a:latin typeface="Candara" pitchFamily="34" charset="0"/>
              </a:rPr>
              <a:t>/IP</a:t>
            </a:r>
          </a:p>
        </p:txBody>
      </p:sp>
      <p:pic>
        <p:nvPicPr>
          <p:cNvPr id="25" name="Picture 24" descr="IA_Demo_SPS2013_Demo Network Diagram_v2.3_truncated sharpl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587" y="1447800"/>
            <a:ext cx="3331520" cy="4114800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 rot="12231981">
            <a:off x="2724010" y="2988079"/>
            <a:ext cx="1470932" cy="143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enetIpPlcDiagnostic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2912" y="838200"/>
            <a:ext cx="4295776" cy="528710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 l="38095" t="60952" r="35238" b="19238"/>
          <a:stretch>
            <a:fillRect/>
          </a:stretch>
        </p:blipFill>
        <p:spPr bwMode="auto">
          <a:xfrm>
            <a:off x="5943600" y="762000"/>
            <a:ext cx="914400" cy="29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 rot="13077531">
            <a:off x="3655142" y="2743080"/>
            <a:ext cx="558448" cy="184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DE7D2-1960-45DD-8AA9-E19B07E67966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843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800" y="457200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Candara" pitchFamily="34" charset="0"/>
                <a:cs typeface="Narkisim" pitchFamily="34" charset="-79"/>
              </a:rPr>
              <a:t>Advanced Diagnostics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600" y="381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PLC Protocol Specific Diagnostics</a:t>
            </a:r>
          </a:p>
          <a:p>
            <a:pPr algn="ctr"/>
            <a:r>
              <a:rPr lang="en-US" b="1" dirty="0" err="1" smtClean="0">
                <a:latin typeface="Candara" pitchFamily="34" charset="0"/>
              </a:rPr>
              <a:t>Modbus</a:t>
            </a:r>
            <a:r>
              <a:rPr lang="en-US" b="1" dirty="0" smtClean="0">
                <a:latin typeface="Candara" pitchFamily="34" charset="0"/>
              </a:rPr>
              <a:t> TCP</a:t>
            </a:r>
            <a:endParaRPr lang="en-US" b="1" dirty="0">
              <a:latin typeface="Candara" pitchFamily="34" charset="0"/>
            </a:endParaRPr>
          </a:p>
        </p:txBody>
      </p:sp>
      <p:pic>
        <p:nvPicPr>
          <p:cNvPr id="25" name="Picture 24" descr="IA_Demo_SPS2013_Demo Network Diagram_v2.3_truncated sharpl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587" y="1447800"/>
            <a:ext cx="3331520" cy="4114800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 rot="12231981">
            <a:off x="2724010" y="2988079"/>
            <a:ext cx="1470932" cy="143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enetIpPlcDiagnostic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2912" y="1410273"/>
            <a:ext cx="4295776" cy="4142961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 l="38095" t="60952" r="35238" b="19238"/>
          <a:stretch>
            <a:fillRect/>
          </a:stretch>
        </p:blipFill>
        <p:spPr bwMode="auto">
          <a:xfrm>
            <a:off x="5943600" y="762000"/>
            <a:ext cx="914400" cy="29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DE7D2-1960-45DD-8AA9-E19B07E67966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676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0" y="1600200"/>
            <a:ext cx="807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latin typeface="Candara" pitchFamily="34" charset="0"/>
              </a:rPr>
              <a:t>Comtrol’s</a:t>
            </a:r>
            <a:r>
              <a:rPr lang="en-US" sz="2400" i="1" dirty="0" smtClean="0">
                <a:latin typeface="Candara" pitchFamily="34" charset="0"/>
              </a:rPr>
              <a:t> IO-Link enables remote communication from a PLC or HMI to a sensor in order to change a sensor’s configuration or operational behavior</a:t>
            </a:r>
          </a:p>
          <a:p>
            <a:pPr algn="ctr"/>
            <a:endParaRPr lang="en-US" sz="2400" i="1" dirty="0" smtClean="0">
              <a:latin typeface="Candara" pitchFamily="34" charset="0"/>
            </a:endParaRPr>
          </a:p>
          <a:p>
            <a:pPr algn="ctr"/>
            <a:r>
              <a:rPr lang="en-US" sz="2400" i="1" dirty="0" smtClean="0">
                <a:latin typeface="Candara" pitchFamily="34" charset="0"/>
              </a:rPr>
              <a:t>Additionally, you can change a sensor’s configuration using the IO-Link master web interface without a PLC/HMI</a:t>
            </a:r>
          </a:p>
          <a:p>
            <a:r>
              <a:rPr lang="en-US" dirty="0" smtClean="0">
                <a:latin typeface="Candara" pitchFamily="34" charset="0"/>
              </a:rPr>
              <a:t>	</a:t>
            </a:r>
          </a:p>
          <a:p>
            <a:pPr marL="1600200" lvl="3" indent="-228600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Dynamic reconfiguration of sensor properties such as distance read range, attenuation or </a:t>
            </a:r>
            <a:r>
              <a:rPr lang="en-US" dirty="0">
                <a:latin typeface="Candara" pitchFamily="34" charset="0"/>
              </a:rPr>
              <a:t>c</a:t>
            </a:r>
            <a:r>
              <a:rPr lang="en-US" dirty="0" smtClean="0">
                <a:latin typeface="Candara" pitchFamily="34" charset="0"/>
              </a:rPr>
              <a:t>ode library</a:t>
            </a:r>
          </a:p>
          <a:p>
            <a:pPr marL="1600200" lvl="3" indent="-228600"/>
            <a:endParaRPr lang="en-US" dirty="0" smtClean="0">
              <a:latin typeface="Candara" pitchFamily="34" charset="0"/>
            </a:endParaRPr>
          </a:p>
          <a:p>
            <a:pPr marL="1600200" lvl="3" indent="-228600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Reconfigure sensors in hard-to-reach or hazardous  areas </a:t>
            </a:r>
          </a:p>
          <a:p>
            <a:pPr marL="1600200" lvl="3" indent="-228600">
              <a:buFont typeface="Arial" pitchFamily="34" charset="0"/>
              <a:buChar char="•"/>
            </a:pPr>
            <a:endParaRPr lang="en-US" dirty="0" smtClean="0">
              <a:latin typeface="Candara" pitchFamily="34" charset="0"/>
            </a:endParaRPr>
          </a:p>
          <a:p>
            <a:pPr marL="1600200" lvl="3" indent="-228600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Dramatically extend the diversity and duty cycle to get more use out of capital which was previously idle at times</a:t>
            </a:r>
            <a:endParaRPr lang="en-US" sz="2800" dirty="0">
              <a:latin typeface="Candar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3810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BENEFITS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9906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Remote Parameterization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Candara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4A55-F0F6-4E5C-8B58-831F8D77FD4E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6812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BENEFITS</a:t>
            </a:r>
          </a:p>
        </p:txBody>
      </p:sp>
      <p:pic>
        <p:nvPicPr>
          <p:cNvPr id="10" name="Picture 9" descr="Floorplan_v10.65_all purpo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583456"/>
            <a:ext cx="7924800" cy="38895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57400" y="5257800"/>
            <a:ext cx="6400800" cy="838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57400" y="52578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ndara" pitchFamily="34" charset="0"/>
              </a:rPr>
              <a:t>A large factory may have a huge variety of sensors, instruments, devices, PLCs, and Industrial Computers.  Many areas may contain hazards when actively running. Remotely monitor/make changes with IO-Link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10668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Remote diagnostics and programming can increase safety, comfort, and uptime.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CA0A-FF24-4935-96E6-195912D478C6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1042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BENEFITS</a:t>
            </a:r>
          </a:p>
        </p:txBody>
      </p:sp>
      <p:pic>
        <p:nvPicPr>
          <p:cNvPr id="16" name="Picture 15" descr="Increasing Capital Diversity_Widget production_v1.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990600"/>
            <a:ext cx="7467600" cy="4693198"/>
          </a:xfrm>
          <a:prstGeom prst="rect">
            <a:avLst/>
          </a:prstGeom>
        </p:spPr>
      </p:pic>
      <p:grpSp>
        <p:nvGrpSpPr>
          <p:cNvPr id="3" name="Group 16"/>
          <p:cNvGrpSpPr/>
          <p:nvPr/>
        </p:nvGrpSpPr>
        <p:grpSpPr>
          <a:xfrm>
            <a:off x="838200" y="5029200"/>
            <a:ext cx="8001000" cy="685800"/>
            <a:chOff x="990600" y="5257800"/>
            <a:chExt cx="8001000" cy="685800"/>
          </a:xfrm>
        </p:grpSpPr>
        <p:sp>
          <p:nvSpPr>
            <p:cNvPr id="24" name="Rectangle 23"/>
            <p:cNvSpPr/>
            <p:nvPr/>
          </p:nvSpPr>
          <p:spPr>
            <a:xfrm>
              <a:off x="990600" y="5257800"/>
              <a:ext cx="7772400" cy="685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90600" y="5282625"/>
              <a:ext cx="8001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andara" pitchFamily="34" charset="0"/>
                </a:rPr>
                <a:t>Reconfigure dozens or hundreds of your smart devices with the flip of a switch or button on an HMI.  ISDUs can be written out to all IO-Link devices from PLC in mere moments</a:t>
              </a:r>
              <a:endParaRPr lang="en-US" sz="1600" dirty="0">
                <a:latin typeface="Candara" pitchFamily="34" charset="0"/>
              </a:endParaRPr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7944-0D39-467C-B319-B5F800791F19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ransition advTm="30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BENEFITS</a:t>
            </a:r>
          </a:p>
        </p:txBody>
      </p:sp>
      <p:pic>
        <p:nvPicPr>
          <p:cNvPr id="15" name="Picture 14" descr="Americas_Map Outline_v1.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6600" y="1066800"/>
            <a:ext cx="3149600" cy="4724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724400" y="3048000"/>
            <a:ext cx="3581400" cy="213360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ntrolSystem and Farms_compact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2" y="3193916"/>
            <a:ext cx="2895598" cy="184825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724400" y="1143000"/>
            <a:ext cx="2209800" cy="182880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352800" y="4267200"/>
            <a:ext cx="1371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Graphic_HeelsU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0" y="1219200"/>
            <a:ext cx="1790700" cy="157162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1828800" y="2514600"/>
            <a:ext cx="2895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590800" y="5486400"/>
            <a:ext cx="6324600" cy="685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90800" y="5486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Having access to detailed diagnostics and troubleshooting data from the PLC down to the tips means you can repair from afar!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4967-EC6A-464D-86F1-7E1CF6334ED7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ransition advTm="12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O-Linksimultaneo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381000"/>
            <a:ext cx="6929390" cy="4993836"/>
          </a:xfrm>
          <a:prstGeom prst="rect">
            <a:avLst/>
          </a:prstGeom>
        </p:spPr>
      </p:pic>
      <p:pic>
        <p:nvPicPr>
          <p:cNvPr id="11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pic>
        <p:nvPicPr>
          <p:cNvPr id="12" name="Picture 11" descr="iphone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2514600"/>
            <a:ext cx="1779706" cy="33435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0" y="57912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92329"/>
                </a:solidFill>
                <a:latin typeface="Candara" pitchFamily="34" charset="0"/>
              </a:rPr>
              <a:t>Mobile access to IO-Link data via any </a:t>
            </a:r>
            <a:r>
              <a:rPr lang="en-US" dirty="0" err="1" smtClean="0">
                <a:solidFill>
                  <a:srgbClr val="B92329"/>
                </a:solidFill>
                <a:latin typeface="Candara" pitchFamily="34" charset="0"/>
              </a:rPr>
              <a:t>Modbus</a:t>
            </a:r>
            <a:r>
              <a:rPr lang="en-US" dirty="0" smtClean="0">
                <a:solidFill>
                  <a:srgbClr val="B92329"/>
                </a:solidFill>
                <a:latin typeface="Candara" pitchFamily="34" charset="0"/>
              </a:rPr>
              <a:t> Client</a:t>
            </a:r>
            <a:endParaRPr lang="en-US" dirty="0">
              <a:solidFill>
                <a:srgbClr val="B92329"/>
              </a:solidFill>
              <a:latin typeface="Candara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142C-F84B-4989-B19E-84E14D90239E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1864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B92329"/>
                </a:solidFill>
                <a:latin typeface="Candara" pitchFamily="34" charset="0"/>
              </a:rPr>
              <a:t>IO-Link Solution</a:t>
            </a:r>
            <a:endParaRPr lang="en-US" dirty="0">
              <a:solidFill>
                <a:srgbClr val="B92329"/>
              </a:solidFill>
              <a:latin typeface="Candara" pitchFamily="34" charset="0"/>
            </a:endParaRPr>
          </a:p>
        </p:txBody>
      </p:sp>
      <p:pic>
        <p:nvPicPr>
          <p:cNvPr id="7" name="Picture 6" descr="iStock_000023735508Large.jpg"/>
          <p:cNvPicPr>
            <a:picLocks noChangeAspect="1"/>
          </p:cNvPicPr>
          <p:nvPr/>
        </p:nvPicPr>
        <p:blipFill>
          <a:blip r:embed="rId2" cstate="print"/>
          <a:srcRect l="24074" t="15896" r="1998"/>
          <a:stretch>
            <a:fillRect/>
          </a:stretch>
        </p:blipFill>
        <p:spPr>
          <a:xfrm>
            <a:off x="228600" y="1981200"/>
            <a:ext cx="2819400" cy="2133600"/>
          </a:xfrm>
          <a:prstGeom prst="rect">
            <a:avLst/>
          </a:prstGeom>
        </p:spPr>
      </p:pic>
      <p:pic>
        <p:nvPicPr>
          <p:cNvPr id="8" name="Picture 7" descr="industrial_000005192718Medium.jpg"/>
          <p:cNvPicPr>
            <a:picLocks noChangeAspect="1"/>
          </p:cNvPicPr>
          <p:nvPr/>
        </p:nvPicPr>
        <p:blipFill>
          <a:blip r:embed="rId3" cstate="print"/>
          <a:srcRect t="8000" r="1420" b="8000"/>
          <a:stretch>
            <a:fillRect/>
          </a:stretch>
        </p:blipFill>
        <p:spPr>
          <a:xfrm>
            <a:off x="228600" y="4114800"/>
            <a:ext cx="2819400" cy="160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0400" y="1752600"/>
            <a:ext cx="5791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lvl="1" indent="-225425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The label printing occurs in the middle of the packaging cycle and the area is blocked off due to safety concerns making it inconvenient and difficult   </a:t>
            </a:r>
          </a:p>
          <a:p>
            <a:pPr marL="627063" lvl="1" indent="-169863">
              <a:buFont typeface="Arial" pitchFamily="34" charset="0"/>
              <a:buChar char="•"/>
            </a:pPr>
            <a:r>
              <a:rPr lang="en-US" b="1" dirty="0" smtClean="0">
                <a:latin typeface="Candara" pitchFamily="34" charset="0"/>
              </a:rPr>
              <a:t>Luminosity sensor </a:t>
            </a:r>
            <a:r>
              <a:rPr lang="en-US" dirty="0" smtClean="0">
                <a:latin typeface="Candara" pitchFamily="34" charset="0"/>
              </a:rPr>
              <a:t>– access is needed for  </a:t>
            </a:r>
          </a:p>
          <a:p>
            <a:pPr lvl="1"/>
            <a:r>
              <a:rPr lang="en-US" dirty="0" smtClean="0">
                <a:latin typeface="Candara" pitchFamily="34" charset="0"/>
              </a:rPr>
              <a:t>  configuration due to different printing requirements</a:t>
            </a:r>
          </a:p>
          <a:p>
            <a:pPr marL="573088" lvl="1" indent="-115888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 </a:t>
            </a:r>
            <a:r>
              <a:rPr lang="en-US" b="1" dirty="0" smtClean="0">
                <a:latin typeface="Candara" pitchFamily="34" charset="0"/>
              </a:rPr>
              <a:t>Photoelectric sensor </a:t>
            </a:r>
            <a:r>
              <a:rPr lang="en-US" dirty="0" smtClean="0">
                <a:latin typeface="Candara" pitchFamily="34" charset="0"/>
              </a:rPr>
              <a:t>– access is needed for </a:t>
            </a:r>
          </a:p>
          <a:p>
            <a:pPr lvl="1"/>
            <a:r>
              <a:rPr lang="en-US" dirty="0" smtClean="0">
                <a:latin typeface="Candara" pitchFamily="34" charset="0"/>
              </a:rPr>
              <a:t>  process data (quantity)  </a:t>
            </a:r>
          </a:p>
          <a:p>
            <a:pPr marL="225425" lvl="1" indent="-225425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IO-Link Master is able to </a:t>
            </a:r>
            <a:r>
              <a:rPr lang="en-US" b="1" dirty="0" smtClean="0">
                <a:latin typeface="Candara" pitchFamily="34" charset="0"/>
              </a:rPr>
              <a:t>remotely configure </a:t>
            </a:r>
            <a:r>
              <a:rPr lang="en-US" dirty="0" smtClean="0">
                <a:latin typeface="Candara" pitchFamily="34" charset="0"/>
              </a:rPr>
              <a:t>and gather the correct information from </a:t>
            </a:r>
            <a:r>
              <a:rPr lang="en-US" b="1" dirty="0" smtClean="0">
                <a:latin typeface="Candara" pitchFamily="34" charset="0"/>
              </a:rPr>
              <a:t>multiple manufacturers’ sensors </a:t>
            </a:r>
            <a:r>
              <a:rPr lang="en-US" dirty="0" smtClean="0">
                <a:latin typeface="Candara" pitchFamily="34" charset="0"/>
              </a:rPr>
              <a:t>in your network</a:t>
            </a:r>
          </a:p>
          <a:p>
            <a:pPr marL="225425" lvl="1" indent="-225425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Users can </a:t>
            </a:r>
            <a:r>
              <a:rPr lang="en-US" b="1" dirty="0" smtClean="0">
                <a:latin typeface="Candara" pitchFamily="34" charset="0"/>
              </a:rPr>
              <a:t>remotely</a:t>
            </a:r>
            <a:r>
              <a:rPr lang="en-US" dirty="0" smtClean="0">
                <a:latin typeface="Candara" pitchFamily="34" charset="0"/>
              </a:rPr>
              <a:t> view and update configurations based on current production requirements, making it easy to manage sensors in isolated or hazardous areas</a:t>
            </a:r>
          </a:p>
          <a:p>
            <a:pPr marL="225425" lvl="1" indent="-225425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Enhanced diagnostic data visibility is also made available</a:t>
            </a:r>
          </a:p>
          <a:p>
            <a:pPr marL="225425" lvl="1" indent="-225425"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11430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87878"/>
                </a:solidFill>
                <a:latin typeface="Candara" pitchFamily="34" charset="0"/>
              </a:rPr>
              <a:t>A CPG (consumer product good) manufacturer produces several varieties of one product, requiring different printed labels during packaging. </a:t>
            </a:r>
            <a:endParaRPr lang="en-US" dirty="0">
              <a:solidFill>
                <a:srgbClr val="787878"/>
              </a:solidFill>
              <a:latin typeface="Candara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BD155-EC60-40EB-9B6E-902A53FC3C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connect. communicate. control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Tm="10281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1336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ndara" pitchFamily="34" charset="0"/>
              </a:rPr>
              <a:t>Comtrol’s</a:t>
            </a:r>
            <a:r>
              <a:rPr lang="en-US" dirty="0" smtClean="0">
                <a:latin typeface="Candara" pitchFamily="34" charset="0"/>
              </a:rPr>
              <a:t> IO-Link Master simultaneously connects both EtherNet/IP and Modbus TCP based controllers to IO-Link devices. 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457200"/>
            <a:ext cx="4495800" cy="6858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MultiLink</a:t>
            </a:r>
            <a:r>
              <a:rPr lang="en-US" sz="3200" noProof="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 Capability </a:t>
            </a:r>
          </a:p>
        </p:txBody>
      </p:sp>
      <p:pic>
        <p:nvPicPr>
          <p:cNvPr id="10" name="Picture 9" descr="IO-Linksimultaneo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661942"/>
            <a:ext cx="3886200" cy="4434058"/>
          </a:xfrm>
          <a:prstGeom prst="rect">
            <a:avLst/>
          </a:prstGeom>
        </p:spPr>
      </p:pic>
      <p:pic>
        <p:nvPicPr>
          <p:cNvPr id="11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9600" y="3505200"/>
            <a:ext cx="4572000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  <a:tabLst>
                <a:tab pos="457200" algn="l"/>
              </a:tabLst>
            </a:pPr>
            <a:r>
              <a:rPr lang="en-US" b="1" dirty="0" smtClean="0">
                <a:solidFill>
                  <a:srgbClr val="B92329"/>
                </a:solidFill>
                <a:latin typeface="Candara" pitchFamily="34" charset="0"/>
              </a:rPr>
              <a:t>USER BENEFITS</a:t>
            </a:r>
          </a:p>
          <a:p>
            <a:pPr marL="171450" indent="-171450">
              <a:lnSpc>
                <a:spcPts val="2500"/>
              </a:lnSpc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1600" dirty="0" smtClean="0">
                <a:latin typeface="Candara" pitchFamily="34" charset="0"/>
              </a:rPr>
              <a:t>Provide simultaneous access to the PLC and </a:t>
            </a:r>
          </a:p>
          <a:p>
            <a:pPr marL="171450" indent="-171450">
              <a:lnSpc>
                <a:spcPts val="2500"/>
              </a:lnSpc>
              <a:tabLst>
                <a:tab pos="457200" algn="l"/>
              </a:tabLst>
            </a:pPr>
            <a:r>
              <a:rPr lang="en-US" sz="1600" dirty="0" smtClean="0">
                <a:latin typeface="Candara" pitchFamily="34" charset="0"/>
              </a:rPr>
              <a:t>	the HMI</a:t>
            </a:r>
          </a:p>
          <a:p>
            <a:pPr marL="171450" indent="-171450">
              <a:lnSpc>
                <a:spcPts val="2500"/>
              </a:lnSpc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1600" dirty="0" smtClean="0">
                <a:latin typeface="Candara" pitchFamily="34" charset="0"/>
              </a:rPr>
              <a:t>Multiple PLC Ethernet communication options (Schneider, GE/Fanuc, Mitsubishi) </a:t>
            </a:r>
          </a:p>
          <a:p>
            <a:pPr marL="171450" indent="-171450">
              <a:lnSpc>
                <a:spcPts val="2500"/>
              </a:lnSpc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1600" dirty="0" smtClean="0">
                <a:latin typeface="Candara" pitchFamily="34" charset="0"/>
              </a:rPr>
              <a:t>Simultaneously control and monitor various systems (ex. SCADA or DCS, plant controller) 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516AC-124E-4575-B181-3FC7232CE44D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3400" y="10668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Simultaneously Provide IO-Link Device Access to Multiple Controllers</a:t>
            </a:r>
          </a:p>
          <a:p>
            <a:endParaRPr lang="en-US" dirty="0"/>
          </a:p>
        </p:txBody>
      </p:sp>
    </p:spTree>
  </p:cSld>
  <p:clrMapOvr>
    <a:masterClrMapping/>
  </p:clrMapOvr>
  <p:transition advTm="1075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457200"/>
            <a:ext cx="8077200" cy="990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MultiLink</a:t>
            </a:r>
            <a:r>
              <a:rPr lang="en-US" sz="3200" noProof="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 - Simultaneously Provide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IO-Link </a:t>
            </a:r>
            <a:r>
              <a:rPr lang="en-US" sz="32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Device Access to Multiple </a:t>
            </a:r>
            <a:r>
              <a:rPr lang="en-US" sz="3200" noProof="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Controllers</a:t>
            </a:r>
          </a:p>
        </p:txBody>
      </p:sp>
      <p:pic>
        <p:nvPicPr>
          <p:cNvPr id="11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pic>
        <p:nvPicPr>
          <p:cNvPr id="12" name="Picture 11" descr="IA_Demo_SPS2013_Demo Network Diagram_with Power_v2.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1588096"/>
            <a:ext cx="7010400" cy="427930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CAD2-BD27-4E9A-AA11-B9779BD5B915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1048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B92329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WHAT IS IO-LINK?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B92329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1430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ndara" pitchFamily="34" charset="0"/>
              </a:rPr>
              <a:t>IO-Link is a bi-directional point-to-point serial communication protocol used to communicate with sensors and/or actuators </a:t>
            </a:r>
            <a:endParaRPr lang="en-US" dirty="0">
              <a:latin typeface="Candara" pitchFamily="34" charset="0"/>
            </a:endParaRPr>
          </a:p>
        </p:txBody>
      </p:sp>
      <p:pic>
        <p:nvPicPr>
          <p:cNvPr id="8" name="Picture 7" descr="IO-Linkconfigura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600" y="1905000"/>
            <a:ext cx="5638800" cy="4047887"/>
          </a:xfrm>
          <a:prstGeom prst="rect">
            <a:avLst/>
          </a:prstGeom>
        </p:spPr>
      </p:pic>
      <p:grpSp>
        <p:nvGrpSpPr>
          <p:cNvPr id="3" name="Group 10"/>
          <p:cNvGrpSpPr/>
          <p:nvPr/>
        </p:nvGrpSpPr>
        <p:grpSpPr>
          <a:xfrm>
            <a:off x="7620000" y="762000"/>
            <a:ext cx="1295400" cy="381000"/>
            <a:chOff x="6934200" y="2362200"/>
            <a:chExt cx="1295400" cy="381000"/>
          </a:xfrm>
        </p:grpSpPr>
        <p:sp>
          <p:nvSpPr>
            <p:cNvPr id="12" name="TextBox 11"/>
            <p:cNvSpPr txBox="1"/>
            <p:nvPr/>
          </p:nvSpPr>
          <p:spPr>
            <a:xfrm>
              <a:off x="6934200" y="2362200"/>
              <a:ext cx="1295400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IEC 61131-9 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34200" y="2362200"/>
              <a:ext cx="1295400" cy="381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3BA1E-AF4A-4B85-A4F4-CCEDC5C12FD7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ransition advTm="16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D68B-6927-43F3-BB43-42F11B9E2858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3400" y="1828800"/>
            <a:ext cx="7924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andara" pitchFamily="34" charset="0"/>
              </a:rPr>
              <a:t> </a:t>
            </a:r>
            <a:r>
              <a:rPr lang="en-US" sz="2400" dirty="0" err="1" smtClean="0">
                <a:latin typeface="Candara" pitchFamily="34" charset="0"/>
              </a:rPr>
              <a:t>Comtrol’s</a:t>
            </a:r>
            <a:r>
              <a:rPr lang="en-US" sz="2400" dirty="0" smtClean="0">
                <a:latin typeface="Candara" pitchFamily="34" charset="0"/>
              </a:rPr>
              <a:t> IO-Link master allows the user to replace a sensor with another “as easily as changing a </a:t>
            </a:r>
            <a:r>
              <a:rPr lang="en-US" sz="2400" dirty="0" err="1" smtClean="0">
                <a:latin typeface="Candara" pitchFamily="34" charset="0"/>
              </a:rPr>
              <a:t>lightbulb</a:t>
            </a:r>
            <a:r>
              <a:rPr lang="en-US" sz="2400" dirty="0" smtClean="0">
                <a:latin typeface="Candara" pitchFamily="34" charset="0"/>
              </a:rPr>
              <a:t>”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andara" pitchFamily="34" charset="0"/>
              </a:rPr>
              <a:t> Parameters of sensors are stored in </a:t>
            </a:r>
            <a:r>
              <a:rPr lang="en-US" sz="2400" dirty="0" err="1" smtClean="0">
                <a:latin typeface="Candara" pitchFamily="34" charset="0"/>
              </a:rPr>
              <a:t>Comtrol’s</a:t>
            </a:r>
            <a:r>
              <a:rPr lang="en-US" sz="2400" dirty="0" smtClean="0">
                <a:latin typeface="Candara" pitchFamily="34" charset="0"/>
              </a:rPr>
              <a:t> IO-Link master and may then be uploaded automatically to any newly connected sensor of the same type</a:t>
            </a:r>
          </a:p>
          <a:p>
            <a:endParaRPr lang="en-US" sz="2400" dirty="0" smtClean="0">
              <a:latin typeface="Candara" pitchFamily="34" charset="0"/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B92329"/>
                </a:solidFill>
                <a:latin typeface="Candara" pitchFamily="34" charset="0"/>
              </a:rPr>
              <a:t>USER BENEFIT</a:t>
            </a:r>
          </a:p>
          <a:p>
            <a:endParaRPr lang="en-US" sz="2400" dirty="0" smtClean="0">
              <a:latin typeface="Candara" pitchFamily="34" charset="0"/>
            </a:endParaRPr>
          </a:p>
          <a:p>
            <a:r>
              <a:rPr lang="en-US" sz="2400" dirty="0" smtClean="0">
                <a:latin typeface="Candara" pitchFamily="34" charset="0"/>
              </a:rPr>
              <a:t>Minimizes downtime by eliminating the need to set the parameters of the newly connected sensor (never repeat work which has already been done)</a:t>
            </a:r>
            <a:endParaRPr lang="en-US" sz="2400" dirty="0">
              <a:latin typeface="Candar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6096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92329"/>
                </a:solidFill>
                <a:latin typeface="Candara" pitchFamily="34" charset="0"/>
              </a:rPr>
              <a:t>ADR (Auto-Device Replacement)</a:t>
            </a:r>
            <a:endParaRPr lang="en-US" sz="3200" dirty="0">
              <a:solidFill>
                <a:srgbClr val="B92329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advTm="11797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D68B-6927-43F3-BB43-42F11B9E2858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2286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B92329"/>
                </a:solidFill>
                <a:latin typeface="Candara" pitchFamily="34" charset="0"/>
              </a:rPr>
              <a:t>ADR (Auto-Device Replacement)</a:t>
            </a:r>
            <a:endParaRPr lang="en-US" sz="3200" dirty="0">
              <a:solidFill>
                <a:srgbClr val="B92329"/>
              </a:solidFill>
              <a:latin typeface="Candara" pitchFamily="34" charset="0"/>
            </a:endParaRPr>
          </a:p>
        </p:txBody>
      </p:sp>
      <p:pic>
        <p:nvPicPr>
          <p:cNvPr id="7" name="Picture 6" descr="ADR_sshot_Auto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6925" y="914400"/>
            <a:ext cx="6470150" cy="5029200"/>
          </a:xfrm>
          <a:prstGeom prst="rect">
            <a:avLst/>
          </a:prstGeom>
        </p:spPr>
      </p:pic>
    </p:spTree>
  </p:cSld>
  <p:clrMapOvr>
    <a:masterClrMapping/>
  </p:clrMapOvr>
  <p:transition advTm="14594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381000"/>
            <a:ext cx="792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ndara" pitchFamily="34" charset="0"/>
              </a:rPr>
              <a:t>How ADR Works</a:t>
            </a:r>
            <a:endParaRPr lang="en-US" sz="3200" b="1" dirty="0" smtClean="0">
              <a:solidFill>
                <a:srgbClr val="C00000"/>
              </a:solidFill>
              <a:latin typeface="Candara" pitchFamily="34" charset="0"/>
            </a:endParaRPr>
          </a:p>
          <a:p>
            <a:endParaRPr lang="en-US" sz="2000" dirty="0" smtClean="0">
              <a:solidFill>
                <a:srgbClr val="B92329"/>
              </a:solidFill>
              <a:latin typeface="Candara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Load IODD (IO Device Description) Files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6002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ndara" pitchFamily="34" charset="0"/>
              </a:rPr>
              <a:t>Upload the IO-Link manufacturer’s IODD files into </a:t>
            </a:r>
            <a:r>
              <a:rPr lang="en-US" sz="1600" i="1" dirty="0" err="1" smtClean="0">
                <a:latin typeface="Candara" pitchFamily="34" charset="0"/>
              </a:rPr>
              <a:t>Comtrol’s</a:t>
            </a:r>
            <a:r>
              <a:rPr lang="en-US" sz="1600" i="1" dirty="0" smtClean="0">
                <a:latin typeface="Candara" pitchFamily="34" charset="0"/>
              </a:rPr>
              <a:t> IO-Link Master to quickly and easily configure IO-Link devices. </a:t>
            </a:r>
            <a:endParaRPr lang="en-US" sz="16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EA60-A01A-4955-ACF8-FFBF545AAC5B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pic>
        <p:nvPicPr>
          <p:cNvPr id="14" name="Picture 13" descr="IODDfi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2209800"/>
            <a:ext cx="5627846" cy="3900488"/>
          </a:xfrm>
          <a:prstGeom prst="rect">
            <a:avLst/>
          </a:prstGeom>
        </p:spPr>
      </p:pic>
    </p:spTree>
  </p:cSld>
  <p:clrMapOvr>
    <a:masterClrMapping/>
  </p:clrMapOvr>
  <p:transition advTm="8391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381000"/>
            <a:ext cx="7239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IO-Link Master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FEATURE</a:t>
            </a:r>
            <a:endParaRPr lang="en-US" sz="2000" dirty="0" smtClean="0">
              <a:solidFill>
                <a:srgbClr val="B92329"/>
              </a:solidFill>
              <a:latin typeface="Candara" pitchFamily="34" charset="0"/>
            </a:endParaRPr>
          </a:p>
          <a:p>
            <a:r>
              <a:rPr lang="en-US" sz="3200" dirty="0" smtClean="0">
                <a:solidFill>
                  <a:srgbClr val="B92329"/>
                </a:solidFill>
                <a:latin typeface="Candara" pitchFamily="34" charset="0"/>
              </a:rPr>
              <a:t>Optionally, View the xml File</a:t>
            </a:r>
            <a:endParaRPr lang="en-US" sz="3200" dirty="0">
              <a:solidFill>
                <a:srgbClr val="B92329"/>
              </a:solidFill>
              <a:latin typeface="Candara" pitchFamily="34" charset="0"/>
            </a:endParaRPr>
          </a:p>
        </p:txBody>
      </p:sp>
      <p:pic>
        <p:nvPicPr>
          <p:cNvPr id="8" name="Picture 7" descr="XML_file_example screenshot_v1.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876" y="1295400"/>
            <a:ext cx="7816248" cy="4421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5791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An XML file describing a device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6EF63-E003-4D71-A2EF-17AB92F68301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440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3810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IO-Link Master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FEATURE</a:t>
            </a:r>
          </a:p>
          <a:p>
            <a:endParaRPr lang="en-US" sz="2000" dirty="0" smtClean="0">
              <a:solidFill>
                <a:srgbClr val="B92329"/>
              </a:solidFill>
              <a:latin typeface="Candara" pitchFamily="34" charset="0"/>
            </a:endParaRPr>
          </a:p>
          <a:p>
            <a:r>
              <a:rPr lang="en-US" sz="3200" dirty="0" smtClean="0">
                <a:solidFill>
                  <a:srgbClr val="B92329"/>
                </a:solidFill>
                <a:latin typeface="Candara" pitchFamily="34" charset="0"/>
              </a:rPr>
              <a:t>Verify the Correct IODD Files are Loaded</a:t>
            </a:r>
            <a:endParaRPr lang="en-US" sz="3200" dirty="0">
              <a:solidFill>
                <a:srgbClr val="B92329"/>
              </a:solidFill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ndara" pitchFamily="34" charset="0"/>
              </a:rPr>
              <a:t>You can verify that the correct IODD files are loaded for your IO-Link devices using the </a:t>
            </a:r>
            <a:r>
              <a:rPr lang="en-US" b="1" i="1" dirty="0" smtClean="0">
                <a:latin typeface="Candara" pitchFamily="34" charset="0"/>
              </a:rPr>
              <a:t>Summary</a:t>
            </a:r>
            <a:r>
              <a:rPr lang="en-US" i="1" dirty="0" smtClean="0">
                <a:latin typeface="Candara" pitchFamily="34" charset="0"/>
              </a:rPr>
              <a:t> page.</a:t>
            </a:r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AEA60-A01A-4955-ACF8-FFBF545AAC5B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0"/>
            <a:ext cx="91630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703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3810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IO-Link Master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FEATURE</a:t>
            </a:r>
            <a:endParaRPr lang="en-US" sz="2000" dirty="0" smtClean="0">
              <a:solidFill>
                <a:srgbClr val="B92329"/>
              </a:solidFill>
              <a:latin typeface="Candara" pitchFamily="34" charset="0"/>
            </a:endParaRPr>
          </a:p>
          <a:p>
            <a:r>
              <a:rPr lang="en-US" sz="2800" dirty="0" smtClean="0">
                <a:solidFill>
                  <a:srgbClr val="B92329"/>
                </a:solidFill>
                <a:latin typeface="Candara" pitchFamily="34" charset="0"/>
              </a:rPr>
              <a:t>IO-Link Device Description – Port Page</a:t>
            </a:r>
            <a:endParaRPr lang="en-US" sz="2800" dirty="0">
              <a:solidFill>
                <a:srgbClr val="B92329"/>
              </a:solidFill>
              <a:latin typeface="Candara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CA41-3192-4456-BCC9-97065741AE52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pic>
        <p:nvPicPr>
          <p:cNvPr id="15" name="Picture 14" descr="Port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219200"/>
            <a:ext cx="8010525" cy="5114925"/>
          </a:xfrm>
          <a:prstGeom prst="rect">
            <a:avLst/>
          </a:prstGeom>
        </p:spPr>
      </p:pic>
    </p:spTree>
  </p:cSld>
  <p:clrMapOvr>
    <a:masterClrMapping/>
  </p:clrMapOvr>
  <p:transition advTm="8578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381000"/>
            <a:ext cx="7239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IO-Link Master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FEATURE</a:t>
            </a:r>
            <a:endParaRPr lang="en-US" sz="2000" dirty="0" smtClean="0">
              <a:solidFill>
                <a:srgbClr val="B92329"/>
              </a:solidFill>
              <a:latin typeface="Candara" pitchFamily="34" charset="0"/>
            </a:endParaRPr>
          </a:p>
          <a:p>
            <a:r>
              <a:rPr lang="en-US" sz="3200" dirty="0" smtClean="0">
                <a:solidFill>
                  <a:srgbClr val="B92329"/>
                </a:solidFill>
                <a:latin typeface="Candara" pitchFamily="34" charset="0"/>
              </a:rPr>
              <a:t>Edit Device Parameters – Port Table</a:t>
            </a:r>
            <a:endParaRPr lang="en-US" sz="3200" dirty="0">
              <a:solidFill>
                <a:srgbClr val="B92329"/>
              </a:solidFill>
              <a:latin typeface="Candara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B82D-710F-4AA5-AD77-87F71989A38A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pic>
        <p:nvPicPr>
          <p:cNvPr id="12" name="Picture 11" descr="editingparam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" y="1219200"/>
            <a:ext cx="6591300" cy="4922520"/>
          </a:xfrm>
          <a:prstGeom prst="rect">
            <a:avLst/>
          </a:prstGeom>
        </p:spPr>
      </p:pic>
    </p:spTree>
  </p:cSld>
  <p:clrMapOvr>
    <a:masterClrMapping/>
  </p:clrMapOvr>
  <p:transition advTm="8328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3810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IO-Link Master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FEATURE</a:t>
            </a:r>
            <a:endParaRPr lang="en-US" sz="2000" dirty="0" smtClean="0">
              <a:solidFill>
                <a:srgbClr val="B92329"/>
              </a:solidFill>
              <a:latin typeface="Candara" pitchFamily="34" charset="0"/>
            </a:endParaRPr>
          </a:p>
          <a:p>
            <a:r>
              <a:rPr lang="en-US" sz="2800" dirty="0" smtClean="0">
                <a:solidFill>
                  <a:srgbClr val="B92329"/>
                </a:solidFill>
                <a:latin typeface="Candara" pitchFamily="34" charset="0"/>
              </a:rPr>
              <a:t>Edit Device Parameters – ISDU Interface</a:t>
            </a:r>
            <a:endParaRPr lang="en-US" sz="2800" dirty="0">
              <a:solidFill>
                <a:srgbClr val="B92329"/>
              </a:solidFill>
              <a:latin typeface="Candara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B82D-710F-4AA5-AD77-87F71989A38A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pic>
        <p:nvPicPr>
          <p:cNvPr id="7" name="Picture 6" descr="isd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1219200"/>
            <a:ext cx="5734050" cy="4853940"/>
          </a:xfrm>
          <a:prstGeom prst="rect">
            <a:avLst/>
          </a:prstGeom>
        </p:spPr>
      </p:pic>
    </p:spTree>
  </p:cSld>
  <p:clrMapOvr>
    <a:masterClrMapping/>
  </p:clrMapOvr>
  <p:transition advTm="8532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0" y="6096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</a:rPr>
              <a:t>Comtrol IO-Link Web Interface</a:t>
            </a:r>
            <a:endParaRPr lang="en-US" sz="3600" dirty="0">
              <a:solidFill>
                <a:srgbClr val="B92329"/>
              </a:solidFill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905000"/>
            <a:ext cx="876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Type in IO-Link Master IP address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Configure IO-Link, </a:t>
            </a:r>
            <a:r>
              <a:rPr lang="en-US" sz="2000" dirty="0" err="1" smtClean="0">
                <a:latin typeface="Candara" pitchFamily="34" charset="0"/>
              </a:rPr>
              <a:t>EtherNet</a:t>
            </a:r>
            <a:r>
              <a:rPr lang="en-US" sz="2000" dirty="0" smtClean="0">
                <a:latin typeface="Candara" pitchFamily="34" charset="0"/>
              </a:rPr>
              <a:t>/IP, </a:t>
            </a:r>
            <a:r>
              <a:rPr lang="en-US" sz="2000" dirty="0" err="1" smtClean="0">
                <a:latin typeface="Candara" pitchFamily="34" charset="0"/>
              </a:rPr>
              <a:t>Profinet</a:t>
            </a:r>
            <a:r>
              <a:rPr lang="en-US" sz="2000" dirty="0" smtClean="0">
                <a:latin typeface="Candara" pitchFamily="34" charset="0"/>
              </a:rPr>
              <a:t> IO and </a:t>
            </a:r>
            <a:r>
              <a:rPr lang="en-US" sz="2000" dirty="0" err="1" smtClean="0">
                <a:latin typeface="Candara" pitchFamily="34" charset="0"/>
              </a:rPr>
              <a:t>Modbus</a:t>
            </a:r>
            <a:r>
              <a:rPr lang="en-US" sz="2000" dirty="0" smtClean="0">
                <a:latin typeface="Candara" pitchFamily="34" charset="0"/>
              </a:rPr>
              <a:t> TCP settings for your IO-Link device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View real-time diagnostics for IO-Link, </a:t>
            </a:r>
            <a:r>
              <a:rPr lang="en-US" sz="2000" dirty="0" err="1" smtClean="0">
                <a:latin typeface="Candara" pitchFamily="34" charset="0"/>
              </a:rPr>
              <a:t>EtherNet</a:t>
            </a:r>
            <a:r>
              <a:rPr lang="en-US" sz="2000" dirty="0" smtClean="0">
                <a:latin typeface="Candara" pitchFamily="34" charset="0"/>
              </a:rPr>
              <a:t>/IP™, and </a:t>
            </a:r>
            <a:r>
              <a:rPr lang="en-US" sz="2000" dirty="0" err="1" smtClean="0">
                <a:latin typeface="Candara" pitchFamily="34" charset="0"/>
              </a:rPr>
              <a:t>Modbus</a:t>
            </a:r>
            <a:r>
              <a:rPr lang="en-US" sz="2000" dirty="0" smtClean="0">
                <a:latin typeface="Candara" pitchFamily="34" charset="0"/>
              </a:rPr>
              <a:t> TCP activity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Load IODD (IO Device Description) files onto the IO-Link Master for your convenience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Configure IO-Link devices in minutes using the IO-Link Device – Port table (GUI) or the IO-Link Device ISDU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Data Storage (automatic or manual) for Auto Device Configuration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IO-Link Device Validation (compatible and identical) to link a specific IO-Link device to a specific port</a:t>
            </a:r>
          </a:p>
          <a:p>
            <a:pPr marL="233363" indent="-233363">
              <a:buFont typeface="Arial" pitchFamily="34" charset="0"/>
              <a:buChar char="•"/>
            </a:pPr>
            <a:endParaRPr lang="en-US" sz="2000" dirty="0" smtClean="0">
              <a:latin typeface="Candara" pitchFamily="34" charset="0"/>
            </a:endParaRPr>
          </a:p>
        </p:txBody>
      </p:sp>
      <p:pic>
        <p:nvPicPr>
          <p:cNvPr id="10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9D6B-B19F-47CD-95D8-4B074FD389E6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85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pic>
        <p:nvPicPr>
          <p:cNvPr id="7" name="Picture 6" descr="SPDUHandlingdiagr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6969" y="3505200"/>
            <a:ext cx="5878431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1828800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ndara" pitchFamily="34" charset="0"/>
              </a:rPr>
              <a:t>Handles all programming to provide PLC access to IO-Link ISDU blocks with a flexible and simplified interface – provides multiple or single ISDU command message support and blocking and non-blocking messaging methods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81000"/>
            <a:ext cx="8534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IO-Link Master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FEATURE</a:t>
            </a:r>
          </a:p>
          <a:p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</a:rPr>
              <a:t>ISDU Handling – </a:t>
            </a:r>
            <a:r>
              <a:rPr lang="en-US" sz="2800" dirty="0" smtClean="0">
                <a:solidFill>
                  <a:srgbClr val="B92329"/>
                </a:solidFill>
                <a:latin typeface="Candara" pitchFamily="34" charset="0"/>
              </a:rPr>
              <a:t>(Indexed Service Data Unit)</a:t>
            </a:r>
            <a:endParaRPr lang="en-US" sz="2800" dirty="0">
              <a:solidFill>
                <a:srgbClr val="B92329"/>
              </a:solidFill>
              <a:latin typeface="Candar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220522"/>
            <a:ext cx="2362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B92329"/>
                </a:solidFill>
                <a:latin typeface="Candara" pitchFamily="34" charset="0"/>
              </a:rPr>
              <a:t>USER BENEFIT</a:t>
            </a:r>
          </a:p>
          <a:p>
            <a:endParaRPr lang="en-US" sz="2000" b="1" dirty="0" smtClean="0">
              <a:solidFill>
                <a:srgbClr val="B92329"/>
              </a:solidFill>
              <a:latin typeface="Candara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Eliminates lengthy and complex PLC programming to provide access to ISDU and process data </a:t>
            </a:r>
          </a:p>
          <a:p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0592-E48C-4809-977A-036D8017BB56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845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O_Link_Uebersicht_Mitglie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81000"/>
            <a:ext cx="3733800" cy="5707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1417767"/>
            <a:ext cx="3886200" cy="29546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latin typeface="Candara" pitchFamily="34" charset="0"/>
              </a:rPr>
              <a:t>IO-Link Consortium Members</a:t>
            </a:r>
          </a:p>
          <a:p>
            <a:endParaRPr lang="en-US" sz="3200" dirty="0" smtClean="0">
              <a:solidFill>
                <a:srgbClr val="787878"/>
              </a:solidFill>
              <a:latin typeface="Candara" pitchFamily="34" charset="0"/>
            </a:endParaRPr>
          </a:p>
          <a:p>
            <a:pPr marL="168275" indent="-168275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787878"/>
                </a:solidFill>
                <a:latin typeface="Candara" pitchFamily="34" charset="0"/>
              </a:rPr>
              <a:t>to develop and market IO-Link as a technology</a:t>
            </a:r>
          </a:p>
          <a:p>
            <a:pPr marL="168275" indent="-168275"/>
            <a:endParaRPr lang="en-US" sz="1500" dirty="0" smtClean="0">
              <a:solidFill>
                <a:srgbClr val="787878"/>
              </a:solidFill>
              <a:latin typeface="Candara" pitchFamily="34" charset="0"/>
            </a:endParaRPr>
          </a:p>
          <a:p>
            <a:pPr marL="168275" indent="-168275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787878"/>
                </a:solidFill>
                <a:latin typeface="Candara" pitchFamily="34" charset="0"/>
              </a:rPr>
              <a:t>to promote conformance to IO-Link, reducing exclusivity and reliance on specific fieldbus systems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271-ED17-45BA-BD3F-9DC8EDC8A069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1061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381000"/>
            <a:ext cx="7239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IO-Link Master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FEATURE</a:t>
            </a:r>
          </a:p>
          <a:p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</a:rPr>
              <a:t>ISDU Handling</a:t>
            </a:r>
            <a:endParaRPr lang="en-US" sz="3600" dirty="0">
              <a:solidFill>
                <a:srgbClr val="B92329"/>
              </a:solidFill>
              <a:latin typeface="Candara" pitchFamily="34" charset="0"/>
            </a:endParaRPr>
          </a:p>
        </p:txBody>
      </p:sp>
      <p:pic>
        <p:nvPicPr>
          <p:cNvPr id="8" name="Picture 7" descr="SPDU_request_response_multipleCmd_4bytes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38600" y="746760"/>
            <a:ext cx="2895600" cy="5212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2187476"/>
            <a:ext cx="304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The PLC ISDU message format is designed for flexibility and ease of use.  Each message can contain a single command, multiple commands with the same data area size, or multiple commands with varying data area sizes. 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2B60-282A-4938-A67A-5A517A7ECCE3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8484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381000"/>
            <a:ext cx="7239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IO-Link Master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FEATURE</a:t>
            </a:r>
          </a:p>
          <a:p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ndara" pitchFamily="34" charset="0"/>
            </a:endParaRPr>
          </a:p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</a:rPr>
              <a:t>ISDU Handling</a:t>
            </a:r>
            <a:endParaRPr lang="en-US" sz="3600" dirty="0">
              <a:solidFill>
                <a:srgbClr val="B92329"/>
              </a:solidFill>
              <a:latin typeface="Candara" pitchFamily="34" charset="0"/>
            </a:endParaRPr>
          </a:p>
        </p:txBody>
      </p:sp>
      <p:pic>
        <p:nvPicPr>
          <p:cNvPr id="11" name="Picture 10" descr="Multiple Command Block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1905000"/>
            <a:ext cx="3820958" cy="3581400"/>
          </a:xfrm>
          <a:prstGeom prst="rect">
            <a:avLst/>
          </a:prstGeom>
        </p:spPr>
      </p:pic>
      <p:pic>
        <p:nvPicPr>
          <p:cNvPr id="12" name="Picture 11" descr="Multiple Command Nonblock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1981200"/>
            <a:ext cx="3820958" cy="35814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C07A-839E-4FC5-9111-C828F83CB83B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8484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3810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IO-Link Master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FEATURE</a:t>
            </a:r>
            <a:endParaRPr lang="en-US" sz="2000" b="1" dirty="0" smtClean="0">
              <a:solidFill>
                <a:srgbClr val="B92329"/>
              </a:solidFill>
              <a:latin typeface="Candara" pitchFamily="34" charset="0"/>
            </a:endParaRPr>
          </a:p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</a:rPr>
              <a:t>Integration - PLC Interface</a:t>
            </a:r>
            <a:endParaRPr lang="en-US" sz="3600" dirty="0">
              <a:solidFill>
                <a:srgbClr val="B92329"/>
              </a:solidFill>
              <a:latin typeface="Candara" pitchFamily="34" charset="0"/>
            </a:endParaRPr>
          </a:p>
        </p:txBody>
      </p:sp>
      <p:pic>
        <p:nvPicPr>
          <p:cNvPr id="10" name="Picture 9" descr="IOL_examplePLC_code_pic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1548008"/>
            <a:ext cx="6324600" cy="43319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905000"/>
            <a:ext cx="213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Comtrol provides easy PLC interface options for quick integration  </a:t>
            </a:r>
          </a:p>
          <a:p>
            <a:endParaRPr lang="en-US" dirty="0" smtClean="0">
              <a:latin typeface="Candara" pitchFamily="34" charset="0"/>
            </a:endParaRPr>
          </a:p>
          <a:p>
            <a:r>
              <a:rPr lang="en-US" dirty="0" smtClean="0">
                <a:latin typeface="Candara" pitchFamily="34" charset="0"/>
              </a:rPr>
              <a:t>PLC example programs included to drop into </a:t>
            </a:r>
            <a:r>
              <a:rPr lang="en-US" dirty="0" err="1" smtClean="0">
                <a:latin typeface="Candara" pitchFamily="34" charset="0"/>
              </a:rPr>
              <a:t>RSLogix</a:t>
            </a:r>
            <a:endParaRPr lang="en-US" dirty="0" smtClean="0">
              <a:latin typeface="Candara" pitchFamily="34" charset="0"/>
            </a:endParaRPr>
          </a:p>
          <a:p>
            <a:endParaRPr lang="en-US" dirty="0" smtClean="0"/>
          </a:p>
        </p:txBody>
      </p:sp>
      <p:sp>
        <p:nvSpPr>
          <p:cNvPr id="12" name="Right Arrow 11"/>
          <p:cNvSpPr/>
          <p:nvPr/>
        </p:nvSpPr>
        <p:spPr>
          <a:xfrm>
            <a:off x="609600" y="4495800"/>
            <a:ext cx="1447800" cy="304800"/>
          </a:xfrm>
          <a:prstGeom prst="rightArrow">
            <a:avLst/>
          </a:prstGeom>
          <a:solidFill>
            <a:srgbClr val="B92329"/>
          </a:solidFill>
          <a:ln>
            <a:solidFill>
              <a:srgbClr val="E238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B92329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D4BDA-2A0A-456C-B210-1E9F1997AAA6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10531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38100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IO-Link Master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FEATURE</a:t>
            </a:r>
            <a:endParaRPr lang="en-US" sz="2000" b="1" dirty="0" smtClean="0">
              <a:solidFill>
                <a:srgbClr val="B92329"/>
              </a:solidFill>
              <a:latin typeface="Candara" pitchFamily="34" charset="0"/>
            </a:endParaRPr>
          </a:p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</a:rPr>
              <a:t>Network Management Tools</a:t>
            </a:r>
            <a:endParaRPr lang="en-US" sz="3600" dirty="0">
              <a:solidFill>
                <a:srgbClr val="B92329"/>
              </a:solidFill>
              <a:latin typeface="Candar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2057400"/>
            <a:ext cx="76200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ndara" pitchFamily="34" charset="0"/>
              </a:rPr>
              <a:t>FEATURES of PortVision DX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Scan the network for attached devices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View networked  Comtrol devices in real-time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Access product-specific network settings configurations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Assign IP addresses and network settings to one or multiple devices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Upload the latest software (images and/or applications)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Save and load IO-Link Master configuration files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Access Comtrol configuration web pages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Access Telnet/SSH sessions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Remotely reboot devices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Download technical documentation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Enable event logging to assist in monitoring and troubleshooting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Create shortcuts to quickly access your favorite applications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Organize devices into folders and create multiple views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Enter notes about a folder or device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4" name="Picture 13" descr="PortVisionDX_Fina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304800"/>
            <a:ext cx="2667000" cy="7740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9600" y="13716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Comtrol’s PortVision DX management application allows you to configure network settings, upload firmware, manage and monitor IO-Link attached devices.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D8CA0-FA98-41D1-A262-9AFF9C0CC171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10438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38100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IO-Link Master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FEATURE</a:t>
            </a:r>
            <a:endParaRPr lang="en-US" sz="2000" b="1" dirty="0" smtClean="0">
              <a:solidFill>
                <a:srgbClr val="B92329"/>
              </a:solidFill>
              <a:latin typeface="Candara" pitchFamily="34" charset="0"/>
            </a:endParaRPr>
          </a:p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</a:rPr>
              <a:t>Easy Network Configuration</a:t>
            </a:r>
            <a:endParaRPr lang="en-US" sz="3600" dirty="0">
              <a:solidFill>
                <a:srgbClr val="B92329"/>
              </a:solidFill>
              <a:latin typeface="Candara" pitchFamily="34" charset="0"/>
            </a:endParaRPr>
          </a:p>
        </p:txBody>
      </p:sp>
      <p:pic>
        <p:nvPicPr>
          <p:cNvPr id="9" name="Picture 8" descr="portVisionDxIoLinkMsts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4082" y="1524000"/>
            <a:ext cx="6817334" cy="4241297"/>
          </a:xfrm>
          <a:prstGeom prst="rect">
            <a:avLst/>
          </a:prstGeom>
        </p:spPr>
      </p:pic>
      <p:pic>
        <p:nvPicPr>
          <p:cNvPr id="11" name="Picture 10" descr="PortVisionDX_Fina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304800"/>
            <a:ext cx="2667000" cy="77401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E77A-92C7-4891-BD7B-195731C7B568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10265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0" y="6096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</a:rPr>
              <a:t>Recap: </a:t>
            </a:r>
            <a:r>
              <a:rPr lang="en-US" sz="3600" dirty="0" err="1" smtClean="0">
                <a:solidFill>
                  <a:srgbClr val="B92329"/>
                </a:solidFill>
                <a:latin typeface="Candara" pitchFamily="34" charset="0"/>
              </a:rPr>
              <a:t>Comtrol</a:t>
            </a:r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</a:rPr>
              <a:t> IO-Link Master</a:t>
            </a:r>
            <a:endParaRPr lang="en-US" sz="3600" dirty="0">
              <a:solidFill>
                <a:srgbClr val="B92329"/>
              </a:solidFill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1828800"/>
            <a:ext cx="5105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Reduce Cabling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Enhanced Diagnostics Capability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Remote Parameterization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Mobile Application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err="1" smtClean="0">
                <a:latin typeface="Candara" pitchFamily="34" charset="0"/>
              </a:rPr>
              <a:t>MultiLink</a:t>
            </a:r>
            <a:r>
              <a:rPr lang="en-US" sz="2000" dirty="0" smtClean="0">
                <a:latin typeface="Candara" pitchFamily="34" charset="0"/>
              </a:rPr>
              <a:t> – simultaneously provides IO-Link device access to multiple controllers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Auto-Device Configuration and ADR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Powerful IO-Link Master web interface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ISDU (Indexed Service Data Unit) Handling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err="1" smtClean="0">
                <a:latin typeface="Candara" pitchFamily="34" charset="0"/>
              </a:rPr>
              <a:t>RSLogix</a:t>
            </a:r>
            <a:r>
              <a:rPr lang="en-US" sz="2000" dirty="0" smtClean="0">
                <a:latin typeface="Candara" pitchFamily="34" charset="0"/>
              </a:rPr>
              <a:t> Integration – PLC Interface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Network Management Tools</a:t>
            </a:r>
          </a:p>
        </p:txBody>
      </p:sp>
      <p:pic>
        <p:nvPicPr>
          <p:cNvPr id="10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9D6B-B19F-47CD-95D8-4B074FD389E6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pic>
        <p:nvPicPr>
          <p:cNvPr id="12" name="Picture 11" descr="IO_left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524000"/>
            <a:ext cx="3338760" cy="4242813"/>
          </a:xfrm>
          <a:prstGeom prst="rect">
            <a:avLst/>
          </a:prstGeom>
        </p:spPr>
      </p:pic>
    </p:spTree>
  </p:cSld>
  <p:clrMapOvr>
    <a:masterClrMapping/>
  </p:clrMapOvr>
  <p:transition advTm="1056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0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Candara" pitchFamily="34" charset="0"/>
            </a:endParaRPr>
          </a:p>
          <a:p>
            <a:r>
              <a:rPr lang="en-US" sz="3200" b="1" i="1" dirty="0" smtClean="0">
                <a:solidFill>
                  <a:srgbClr val="C00000"/>
                </a:solidFill>
                <a:latin typeface="Candara" pitchFamily="34" charset="0"/>
              </a:rPr>
              <a:t>What separates us from the competition?</a:t>
            </a:r>
            <a:endParaRPr lang="en-US" sz="32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143000"/>
            <a:ext cx="8382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Multi Link-  Allows for communication with Ethernet/IP or </a:t>
            </a:r>
            <a:r>
              <a:rPr lang="en-US" sz="1600" dirty="0" err="1" smtClean="0">
                <a:latin typeface="Candara" pitchFamily="34" charset="0"/>
              </a:rPr>
              <a:t>Profinet</a:t>
            </a:r>
            <a:r>
              <a:rPr lang="en-US" sz="1600" dirty="0" smtClean="0">
                <a:latin typeface="Candara" pitchFamily="34" charset="0"/>
              </a:rPr>
              <a:t>/IO AND </a:t>
            </a:r>
            <a:r>
              <a:rPr lang="en-US" sz="1600" dirty="0" err="1" smtClean="0">
                <a:latin typeface="Candara" pitchFamily="34" charset="0"/>
              </a:rPr>
              <a:t>Modbus</a:t>
            </a:r>
            <a:r>
              <a:rPr lang="en-US" sz="1600" dirty="0" smtClean="0">
                <a:latin typeface="Candara" pitchFamily="34" charset="0"/>
              </a:rPr>
              <a:t> TCP devices </a:t>
            </a:r>
            <a:r>
              <a:rPr lang="en-US" sz="1600" u="sng" dirty="0" smtClean="0">
                <a:latin typeface="Candara" pitchFamily="34" charset="0"/>
              </a:rPr>
              <a:t>simultaneously</a:t>
            </a:r>
          </a:p>
          <a:p>
            <a:pPr marL="690563" lvl="1" indent="-233363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Also do not need a PLC just to run and operate the master</a:t>
            </a:r>
          </a:p>
          <a:p>
            <a:pPr marL="233363" indent="-233363"/>
            <a:endParaRPr lang="en-US" sz="1600" u="sng" dirty="0" smtClean="0">
              <a:latin typeface="Candara" pitchFamily="34" charset="0"/>
            </a:endParaRPr>
          </a:p>
          <a:p>
            <a:pPr marL="233363" indent="-233363">
              <a:buFont typeface="Arial" pitchFamily="34" charset="0"/>
              <a:buChar char="•"/>
            </a:pPr>
            <a:r>
              <a:rPr lang="en-US" sz="1600" u="sng" dirty="0" smtClean="0">
                <a:latin typeface="Candara" pitchFamily="34" charset="0"/>
              </a:rPr>
              <a:t>Only</a:t>
            </a:r>
            <a:r>
              <a:rPr lang="en-US" sz="1600" dirty="0" smtClean="0">
                <a:latin typeface="Candara" pitchFamily="34" charset="0"/>
              </a:rPr>
              <a:t> North American IO-Link gateway provider to have a DIN-Rail option</a:t>
            </a:r>
          </a:p>
          <a:p>
            <a:pPr marL="233363" indent="-233363"/>
            <a:endParaRPr lang="en-US" sz="1600" u="sng" dirty="0" smtClean="0">
              <a:latin typeface="Candara" pitchFamily="34" charset="0"/>
            </a:endParaRPr>
          </a:p>
          <a:p>
            <a:pPr marL="233363" indent="-233363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Class 1 and 3 Ethernet/IP supported</a:t>
            </a:r>
          </a:p>
          <a:p>
            <a:pPr marL="690563" lvl="1" indent="-233363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Do not have to upgrade older PLC’s just to use our IO-Link master</a:t>
            </a:r>
          </a:p>
          <a:p>
            <a:pPr marL="690563" lvl="1" indent="-233363"/>
            <a:endParaRPr lang="en-US" sz="1600" dirty="0" smtClean="0">
              <a:latin typeface="Candara" pitchFamily="34" charset="0"/>
            </a:endParaRPr>
          </a:p>
          <a:p>
            <a:pPr marL="233363" indent="-233363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North American IO-Link Competency Center</a:t>
            </a:r>
          </a:p>
          <a:p>
            <a:pPr marL="690563" lvl="1" indent="-233363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Have tested and worked with nearly all present IO-Link sensor manufacturers </a:t>
            </a:r>
          </a:p>
          <a:p>
            <a:pPr marL="690563" lvl="1" indent="-233363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Superior knowledge to help explain or configure an IO-Link system</a:t>
            </a:r>
          </a:p>
          <a:p>
            <a:pPr marL="690563" lvl="1" indent="-233363"/>
            <a:endParaRPr lang="en-US" sz="1600" dirty="0" smtClean="0">
              <a:latin typeface="Candara" pitchFamily="34" charset="0"/>
            </a:endParaRPr>
          </a:p>
          <a:p>
            <a:pPr marL="233363" indent="-233363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Simplicity in operation and ease of use</a:t>
            </a:r>
          </a:p>
          <a:p>
            <a:pPr marL="690563" lvl="1" indent="-233363">
              <a:buFont typeface="Arial" pitchFamily="34" charset="0"/>
              <a:buChar char="•"/>
            </a:pPr>
            <a:r>
              <a:rPr lang="en-US" sz="1600" dirty="0" smtClean="0">
                <a:latin typeface="Candara" pitchFamily="34" charset="0"/>
              </a:rPr>
              <a:t>Through </a:t>
            </a:r>
            <a:r>
              <a:rPr lang="en-US" sz="1600" dirty="0" err="1" smtClean="0">
                <a:latin typeface="Candara" pitchFamily="34" charset="0"/>
              </a:rPr>
              <a:t>PortVision</a:t>
            </a:r>
            <a:r>
              <a:rPr lang="en-US" sz="1600" dirty="0" smtClean="0">
                <a:latin typeface="Candara" pitchFamily="34" charset="0"/>
              </a:rPr>
              <a:t>, </a:t>
            </a:r>
            <a:r>
              <a:rPr lang="en-US" sz="1600" dirty="0" err="1" smtClean="0">
                <a:latin typeface="Candara" pitchFamily="34" charset="0"/>
              </a:rPr>
              <a:t>Comtrol’s</a:t>
            </a:r>
            <a:r>
              <a:rPr lang="en-US" sz="1600" dirty="0" smtClean="0">
                <a:latin typeface="Candara" pitchFamily="34" charset="0"/>
              </a:rPr>
              <a:t> embedded webpage and our tech support team, we provide not only the most robust IO-Link solution but also compliments to make integration easy</a:t>
            </a:r>
          </a:p>
          <a:p>
            <a:pPr marL="690563" lvl="1" indent="-233363"/>
            <a:endParaRPr lang="en-US" dirty="0" smtClean="0"/>
          </a:p>
        </p:txBody>
      </p:sp>
      <p:pic>
        <p:nvPicPr>
          <p:cNvPr id="10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5486400"/>
            <a:ext cx="1861273" cy="409480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29F2-F6F6-4E15-A397-1A77BB9CDBB6}" type="datetime1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10516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282575"/>
            <a:ext cx="7772400" cy="1470025"/>
          </a:xfrm>
          <a:prstGeom prst="rect">
            <a:avLst/>
          </a:prstGeom>
        </p:spPr>
        <p:txBody>
          <a:bodyPr/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B92329"/>
                </a:solidFill>
                <a:latin typeface="Candara" pitchFamily="34" charset="0"/>
                <a:ea typeface="ＭＳ Ｐゴシック" pitchFamily="-112" charset="-128"/>
                <a:cs typeface="Arial" charset="0"/>
              </a:rPr>
              <a:t>Comtrol IO-Link Master 4-EIP </a:t>
            </a:r>
          </a:p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B92329"/>
                </a:solidFill>
                <a:latin typeface="Candara" pitchFamily="34" charset="0"/>
                <a:ea typeface="ＭＳ Ｐゴシック" pitchFamily="-112" charset="-128"/>
                <a:cs typeface="Arial" charset="0"/>
              </a:rPr>
              <a:t>Specifications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3352800" y="1981200"/>
            <a:ext cx="5334000" cy="1752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Four channel IP67 IO-Link Master to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EtherNet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/IP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Modbus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  TCP</a:t>
            </a:r>
            <a:r>
              <a:rPr kumimoji="0" lang="en-US" sz="1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access to IO-Link sensor service and process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EtherNet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/IP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 Class 1 and Class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baseline="0" dirty="0" smtClean="0">
                <a:latin typeface="Candara" pitchFamily="34" charset="0"/>
              </a:rPr>
              <a:t>Powerful web interface for configuration and diagnostics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400" dirty="0" smtClean="0">
                <a:latin typeface="Candara" pitchFamily="34" charset="0"/>
              </a:rPr>
              <a:t>PortVision DX to quickly configure network information</a:t>
            </a:r>
            <a:endParaRPr lang="en-US" sz="1400" baseline="0" dirty="0" smtClean="0">
              <a:latin typeface="Candar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Wide operating temperature (0 to </a:t>
            </a:r>
            <a:r>
              <a:rPr lang="en-US" sz="1400" dirty="0" smtClean="0">
                <a:latin typeface="Candara" pitchFamily="34" charset="0"/>
              </a:rPr>
              <a:t>55º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Additional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 digital input on every 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IO-Link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 V1.1 compatibility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baseline="0" dirty="0" smtClean="0">
                <a:latin typeface="Candara" pitchFamily="34" charset="0"/>
              </a:rPr>
              <a:t>IO-Link</a:t>
            </a:r>
            <a:r>
              <a:rPr lang="en-US" sz="1400" dirty="0" smtClean="0">
                <a:latin typeface="Candara" pitchFamily="34" charset="0"/>
              </a:rPr>
              <a:t> COM1, COM2 and COM3 support (230K throughput)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baseline="0" dirty="0" smtClean="0">
                <a:latin typeface="Candara" pitchFamily="34" charset="0"/>
              </a:rPr>
              <a:t>Innovative</a:t>
            </a:r>
            <a:r>
              <a:rPr lang="en-US" sz="1400" dirty="0" smtClean="0">
                <a:latin typeface="Candara" pitchFamily="34" charset="0"/>
              </a:rPr>
              <a:t> </a:t>
            </a:r>
            <a:r>
              <a:rPr lang="en-US" sz="1400" dirty="0" err="1" smtClean="0">
                <a:latin typeface="Candara" pitchFamily="34" charset="0"/>
              </a:rPr>
              <a:t>MultiLink</a:t>
            </a:r>
            <a:r>
              <a:rPr lang="en-US" sz="1400" dirty="0" smtClean="0">
                <a:latin typeface="Candara" pitchFamily="34" charset="0"/>
              </a:rPr>
              <a:t> technology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</a:endParaRPr>
          </a:p>
        </p:txBody>
      </p:sp>
      <p:pic>
        <p:nvPicPr>
          <p:cNvPr id="12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pic>
        <p:nvPicPr>
          <p:cNvPr id="14" name="Picture 13" descr="EIP-4 left low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71600"/>
            <a:ext cx="3744387" cy="466249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578F-DDA7-4186-8865-1B27B8EF3BCA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12485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282575"/>
            <a:ext cx="7772400" cy="1470025"/>
          </a:xfrm>
          <a:prstGeom prst="rect">
            <a:avLst/>
          </a:prstGeom>
        </p:spPr>
        <p:txBody>
          <a:bodyPr/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B92329"/>
                </a:solidFill>
                <a:latin typeface="Candara" pitchFamily="34" charset="0"/>
                <a:ea typeface="ＭＳ Ｐゴシック" pitchFamily="-112" charset="-128"/>
                <a:cs typeface="Arial" charset="0"/>
              </a:rPr>
              <a:t>Comtrol IO-Link Master DR-8-EIP </a:t>
            </a:r>
          </a:p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B92329"/>
                </a:solidFill>
                <a:latin typeface="Candara" pitchFamily="34" charset="0"/>
                <a:ea typeface="ＭＳ Ｐゴシック" pitchFamily="-112" charset="-128"/>
                <a:cs typeface="Arial" charset="0"/>
              </a:rPr>
              <a:t>Specifications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3352800" y="1981200"/>
            <a:ext cx="5486400" cy="35814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sz="1400" dirty="0" smtClean="0">
                <a:latin typeface="Candara" pitchFamily="34" charset="0"/>
              </a:rPr>
              <a:t>  Eight channel IO-Link Master to </a:t>
            </a:r>
            <a:r>
              <a:rPr lang="en-US" sz="1400" dirty="0" err="1" smtClean="0">
                <a:latin typeface="Candara" pitchFamily="34" charset="0"/>
              </a:rPr>
              <a:t>EtherNet</a:t>
            </a:r>
            <a:r>
              <a:rPr lang="en-US" sz="1400" dirty="0" smtClean="0">
                <a:latin typeface="Candara" pitchFamily="34" charset="0"/>
              </a:rPr>
              <a:t>/IP™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1400" dirty="0" smtClean="0">
                <a:latin typeface="Candara" pitchFamily="34" charset="0"/>
              </a:rPr>
              <a:t>  </a:t>
            </a:r>
            <a:r>
              <a:rPr lang="en-US" sz="1400" dirty="0" err="1" smtClean="0">
                <a:latin typeface="Candara" pitchFamily="34" charset="0"/>
              </a:rPr>
              <a:t>Modbus</a:t>
            </a:r>
            <a:r>
              <a:rPr lang="en-US" sz="1400" dirty="0" smtClean="0">
                <a:latin typeface="Candara" pitchFamily="34" charset="0"/>
              </a:rPr>
              <a:t>  TCP access to IO-Link sensor, service, and process data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1400" dirty="0" smtClean="0">
                <a:latin typeface="Candara" pitchFamily="34" charset="0"/>
              </a:rPr>
              <a:t>  </a:t>
            </a:r>
            <a:r>
              <a:rPr lang="en-US" sz="1400" dirty="0" err="1" smtClean="0">
                <a:latin typeface="Candara" pitchFamily="34" charset="0"/>
              </a:rPr>
              <a:t>EtherNet</a:t>
            </a:r>
            <a:r>
              <a:rPr lang="en-US" sz="1400" dirty="0" smtClean="0">
                <a:latin typeface="Candara" pitchFamily="34" charset="0"/>
              </a:rPr>
              <a:t>/IP™ Class 1 and Class 3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1400" dirty="0" smtClean="0">
                <a:latin typeface="Candara" pitchFamily="34" charset="0"/>
              </a:rPr>
              <a:t>  IP20 DIN rail mount enclosure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1400" dirty="0" smtClean="0">
                <a:latin typeface="Candara" pitchFamily="34" charset="0"/>
              </a:rPr>
              <a:t>  Screw terminal connectors for IO-Link, Power, and </a:t>
            </a:r>
          </a:p>
          <a:p>
            <a:pPr fontAlgn="base"/>
            <a:r>
              <a:rPr lang="en-US" sz="1400" dirty="0" smtClean="0">
                <a:latin typeface="Candara" pitchFamily="34" charset="0"/>
              </a:rPr>
              <a:t>   Digital IO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1400" dirty="0" smtClean="0">
                <a:latin typeface="Candara" pitchFamily="34" charset="0"/>
              </a:rPr>
              <a:t>  Wide operating temperature (0° to +70°C)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1400" dirty="0" smtClean="0">
                <a:latin typeface="Candara" pitchFamily="34" charset="0"/>
              </a:rPr>
              <a:t>  Powerful web interface for configuration and diagnostics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1400" dirty="0" smtClean="0">
                <a:latin typeface="Candara" pitchFamily="34" charset="0"/>
              </a:rPr>
              <a:t>  Additional digital input on every port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1400" dirty="0" smtClean="0">
                <a:latin typeface="Candara" pitchFamily="34" charset="0"/>
              </a:rPr>
              <a:t>  </a:t>
            </a:r>
            <a:r>
              <a:rPr lang="en-US" sz="1400" dirty="0" err="1" smtClean="0">
                <a:latin typeface="Candara" pitchFamily="34" charset="0"/>
              </a:rPr>
              <a:t>PortVision</a:t>
            </a:r>
            <a:r>
              <a:rPr lang="en-US" sz="1400" dirty="0" smtClean="0">
                <a:latin typeface="Candara" pitchFamily="34" charset="0"/>
              </a:rPr>
              <a:t> DX to quickly configure network information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1400" dirty="0" smtClean="0">
                <a:latin typeface="Candara" pitchFamily="34" charset="0"/>
              </a:rPr>
              <a:t>  IO-Link V1.1 compatibility</a:t>
            </a:r>
          </a:p>
          <a:p>
            <a:pPr fontAlgn="base">
              <a:buFont typeface="Arial" pitchFamily="34" charset="0"/>
              <a:buChar char="•"/>
            </a:pPr>
            <a:r>
              <a:rPr lang="en-US" sz="1400" dirty="0" smtClean="0">
                <a:latin typeface="Candara" pitchFamily="34" charset="0"/>
              </a:rPr>
              <a:t>  IO-Link COM1, COM2 and COM3 support</a:t>
            </a:r>
          </a:p>
          <a:p>
            <a:pPr fontAlgn="base">
              <a:buFont typeface="Arial" pitchFamily="34" charset="0"/>
              <a:buChar char="•"/>
            </a:pPr>
            <a:endParaRPr lang="en-US" sz="1400" dirty="0" smtClean="0">
              <a:latin typeface="Candara" pitchFamily="34" charset="0"/>
            </a:endParaRPr>
          </a:p>
          <a:p>
            <a:pPr fontAlgn="base">
              <a:buFont typeface="Arial" pitchFamily="34" charset="0"/>
              <a:buChar char="•"/>
            </a:pPr>
            <a:r>
              <a:rPr lang="en-US" sz="1400" dirty="0" smtClean="0">
                <a:latin typeface="Candara" pitchFamily="34" charset="0"/>
              </a:rPr>
              <a:t>  Up to 8 IO-Link connections and 12 Digital IO Inputs</a:t>
            </a:r>
            <a:endParaRPr lang="en-US" sz="1400" dirty="0">
              <a:latin typeface="Candara" pitchFamily="34" charset="0"/>
            </a:endParaRPr>
          </a:p>
        </p:txBody>
      </p:sp>
      <p:pic>
        <p:nvPicPr>
          <p:cNvPr id="12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pic>
        <p:nvPicPr>
          <p:cNvPr id="10" name="Picture 9" descr="IO Link_DR-8-EI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981200"/>
            <a:ext cx="2682637" cy="3505200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9664-28C0-4AB0-8555-4F7CDC643FEA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13078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IOLink_gradie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0"/>
            <a:ext cx="5638800" cy="5638800"/>
          </a:xfrm>
          <a:prstGeom prst="rect">
            <a:avLst/>
          </a:prstGeom>
        </p:spPr>
      </p:pic>
      <p:pic>
        <p:nvPicPr>
          <p:cNvPr id="8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"/>
            <a:ext cx="1861273" cy="409480"/>
          </a:xfrm>
          <a:prstGeom prst="rect">
            <a:avLst/>
          </a:prstGeom>
          <a:noFill/>
        </p:spPr>
      </p:pic>
      <p:pic>
        <p:nvPicPr>
          <p:cNvPr id="9" name="Picture 8" descr="IO_left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304800"/>
            <a:ext cx="4451859" cy="56554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6800" y="1524000"/>
            <a:ext cx="39624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B92329"/>
                </a:solidFill>
                <a:latin typeface="Candara" pitchFamily="34" charset="0"/>
              </a:rPr>
              <a:t>Comtrol IO-Link Master</a:t>
            </a:r>
          </a:p>
          <a:p>
            <a:endParaRPr lang="en-US" dirty="0" smtClean="0">
              <a:latin typeface="Candara" pitchFamily="34" charset="0"/>
            </a:endParaRPr>
          </a:p>
          <a:p>
            <a:endParaRPr lang="en-US" dirty="0" smtClean="0">
              <a:latin typeface="Candara" pitchFamily="34" charset="0"/>
            </a:endParaRPr>
          </a:p>
          <a:p>
            <a:endParaRPr lang="en-US" dirty="0" smtClean="0">
              <a:latin typeface="Candara" pitchFamily="34" charset="0"/>
            </a:endParaRPr>
          </a:p>
          <a:p>
            <a:r>
              <a:rPr lang="en-US" b="1" dirty="0" smtClean="0">
                <a:latin typeface="Candara" pitchFamily="34" charset="0"/>
              </a:rPr>
              <a:t>IOLM 4-EIP</a:t>
            </a:r>
          </a:p>
          <a:p>
            <a:r>
              <a:rPr lang="en-US" dirty="0" smtClean="0">
                <a:latin typeface="Candara" pitchFamily="34" charset="0"/>
              </a:rPr>
              <a:t>Part Number: 99570-8 </a:t>
            </a:r>
            <a:endParaRPr lang="en-US" b="1" dirty="0" smtClean="0">
              <a:solidFill>
                <a:srgbClr val="B92329"/>
              </a:solidFill>
              <a:latin typeface="Candara" pitchFamily="34" charset="0"/>
            </a:endParaRPr>
          </a:p>
          <a:p>
            <a:endParaRPr lang="en-US" b="1" dirty="0" smtClean="0">
              <a:latin typeface="Candara" pitchFamily="34" charset="0"/>
            </a:endParaRPr>
          </a:p>
          <a:p>
            <a:r>
              <a:rPr lang="en-US" b="1" dirty="0" smtClean="0">
                <a:latin typeface="Candara" pitchFamily="34" charset="0"/>
              </a:rPr>
              <a:t>IOLM DR-8-EIP</a:t>
            </a:r>
          </a:p>
          <a:p>
            <a:r>
              <a:rPr lang="en-US" dirty="0" smtClean="0">
                <a:latin typeface="Candara" pitchFamily="34" charset="0"/>
              </a:rPr>
              <a:t>Part Number: 99590-6</a:t>
            </a:r>
            <a:endParaRPr lang="en-US" b="1" dirty="0">
              <a:solidFill>
                <a:srgbClr val="B92329"/>
              </a:solidFill>
              <a:latin typeface="Candara" pitchFamily="34" charset="0"/>
            </a:endParaRPr>
          </a:p>
          <a:p>
            <a:endParaRPr lang="en-US" dirty="0" smtClean="0">
              <a:latin typeface="Candara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1330-EF3F-471F-9EC6-82C42BADB931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2039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A138-0497-4307-9B41-C8CBC4BBADC5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pic>
        <p:nvPicPr>
          <p:cNvPr id="1026" name="Picture 2" descr="C:\Users\brandonr\AppData\Local\Microsoft\Windows\Temporary Internet Files\Content.Outlook\R2ZOQZ1A\Increasing Install Base of IO-Li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305675" cy="5143500"/>
          </a:xfrm>
          <a:prstGeom prst="rect">
            <a:avLst/>
          </a:prstGeom>
          <a:noFill/>
        </p:spPr>
      </p:pic>
      <p:pic>
        <p:nvPicPr>
          <p:cNvPr id="5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1861273" cy="409480"/>
          </a:xfrm>
          <a:prstGeom prst="rect">
            <a:avLst/>
          </a:prstGeom>
          <a:noFill/>
        </p:spPr>
      </p:pic>
    </p:spTree>
  </p:cSld>
  <p:clrMapOvr>
    <a:masterClrMapping/>
  </p:clrMapOvr>
  <p:transition advTm="8469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A138-0497-4307-9B41-C8CBC4BBADC5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pic>
        <p:nvPicPr>
          <p:cNvPr id="4" name="Picture 3" descr="screenshot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76200"/>
            <a:ext cx="8077200" cy="5989307"/>
          </a:xfrm>
          <a:prstGeom prst="rect">
            <a:avLst/>
          </a:prstGeom>
        </p:spPr>
      </p:pic>
    </p:spTree>
  </p:cSld>
  <p:clrMapOvr>
    <a:masterClrMapping/>
  </p:clrMapOvr>
  <p:transition advTm="8469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A138-0497-4307-9B41-C8CBC4BBADC5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pic>
        <p:nvPicPr>
          <p:cNvPr id="4" name="Picture 3" descr="screenshot2I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59016"/>
            <a:ext cx="7696200" cy="596059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24000" y="457200"/>
            <a:ext cx="838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464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OLink_gradie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304800"/>
            <a:ext cx="5638800" cy="563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381001"/>
            <a:ext cx="5943600" cy="51398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 smtClean="0">
                <a:solidFill>
                  <a:srgbClr val="B92329"/>
                </a:solidFill>
                <a:latin typeface="Candara" pitchFamily="34" charset="0"/>
              </a:rPr>
              <a:t>Thank You</a:t>
            </a:r>
          </a:p>
          <a:p>
            <a:pPr fontAlgn="base"/>
            <a:endParaRPr lang="nb-NO" sz="2400" dirty="0" smtClean="0"/>
          </a:p>
          <a:p>
            <a:r>
              <a:rPr lang="en-US" sz="2400" b="1" dirty="0" smtClean="0">
                <a:latin typeface="Candara" pitchFamily="34" charset="0"/>
              </a:rPr>
              <a:t>Brad Beale - President</a:t>
            </a:r>
          </a:p>
          <a:p>
            <a:r>
              <a:rPr lang="en-US" sz="2400" b="1" dirty="0" smtClean="0">
                <a:latin typeface="Candara" pitchFamily="34" charset="0"/>
                <a:hlinkClick r:id="rId4"/>
              </a:rPr>
              <a:t>brad.beale@comtrol.com</a:t>
            </a:r>
            <a:endParaRPr lang="en-US" sz="2400" b="1" dirty="0" smtClean="0">
              <a:latin typeface="Candara" pitchFamily="34" charset="0"/>
            </a:endParaRPr>
          </a:p>
          <a:p>
            <a:r>
              <a:rPr lang="en-US" sz="2400" b="1" dirty="0" smtClean="0">
                <a:latin typeface="Candara" pitchFamily="34" charset="0"/>
              </a:rPr>
              <a:t>763.957.6000</a:t>
            </a:r>
          </a:p>
          <a:p>
            <a:endParaRPr lang="en-US" sz="2400" b="1" dirty="0" smtClean="0">
              <a:latin typeface="Candara" pitchFamily="34" charset="0"/>
            </a:endParaRPr>
          </a:p>
          <a:p>
            <a:r>
              <a:rPr lang="en-US" sz="2400" b="1" dirty="0" smtClean="0">
                <a:latin typeface="Candara" pitchFamily="34" charset="0"/>
              </a:rPr>
              <a:t>Dennis Christensen – EMEA Sales Director</a:t>
            </a:r>
          </a:p>
          <a:p>
            <a:r>
              <a:rPr lang="en-US" sz="2400" b="1" dirty="0" smtClean="0">
                <a:latin typeface="Candara" pitchFamily="34" charset="0"/>
                <a:hlinkClick r:id="rId5"/>
              </a:rPr>
              <a:t>dennis.christensen@comtrol.com</a:t>
            </a:r>
            <a:endParaRPr lang="en-US" sz="2400" b="1" dirty="0" smtClean="0">
              <a:latin typeface="Candara" pitchFamily="34" charset="0"/>
            </a:endParaRPr>
          </a:p>
          <a:p>
            <a:r>
              <a:rPr lang="en-US" sz="2400" b="1" dirty="0" smtClean="0">
                <a:latin typeface="Candara" pitchFamily="34" charset="0"/>
              </a:rPr>
              <a:t>Direct: 763.957.6113</a:t>
            </a:r>
          </a:p>
          <a:p>
            <a:endParaRPr lang="en-US" sz="2400" b="1" dirty="0" smtClean="0">
              <a:latin typeface="Candara" pitchFamily="34" charset="0"/>
            </a:endParaRPr>
          </a:p>
          <a:p>
            <a:r>
              <a:rPr lang="en-US" sz="2400" b="1" dirty="0" smtClean="0">
                <a:latin typeface="Candara" pitchFamily="34" charset="0"/>
              </a:rPr>
              <a:t>Nolan Kariniemi – Field Application Engr.</a:t>
            </a:r>
          </a:p>
          <a:p>
            <a:r>
              <a:rPr lang="en-US" sz="2400" b="1" dirty="0" smtClean="0">
                <a:latin typeface="Candara" pitchFamily="34" charset="0"/>
                <a:hlinkClick r:id="rId6"/>
              </a:rPr>
              <a:t>nolan.kariniemi@comtrol.com</a:t>
            </a:r>
            <a:endParaRPr lang="en-US" sz="2400" b="1" dirty="0" smtClean="0">
              <a:latin typeface="Candara" pitchFamily="34" charset="0"/>
            </a:endParaRPr>
          </a:p>
          <a:p>
            <a:r>
              <a:rPr lang="en-US" sz="2400" b="1" dirty="0" smtClean="0">
                <a:latin typeface="Candara" pitchFamily="34" charset="0"/>
              </a:rPr>
              <a:t>Direct: 763.957.6140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78D3-B85D-4AB7-AECA-5B98751B79AD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4025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611563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Candara" pitchFamily="34" charset="0"/>
              </a:rPr>
              <a:t>Comtrol</a:t>
            </a:r>
            <a:r>
              <a:rPr lang="en-US" sz="2400" dirty="0" smtClean="0">
                <a:latin typeface="Candara" pitchFamily="34" charset="0"/>
              </a:rPr>
              <a:t> serves as the North America Competency Center for IO-Link as is among the select few locations in the world where these are located</a:t>
            </a:r>
          </a:p>
          <a:p>
            <a:r>
              <a:rPr lang="en-US" sz="2400" dirty="0" smtClean="0">
                <a:latin typeface="Candara" pitchFamily="34" charset="0"/>
              </a:rPr>
              <a:t>The designated Competency Centers are labs in which technical expertise and support are available and offered to IO-Link manufacturers and vendors</a:t>
            </a:r>
            <a:endParaRPr lang="en-US" sz="2400" dirty="0"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271-ED17-45BA-BD3F-9DC8EDC8A069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  <p:pic>
        <p:nvPicPr>
          <p:cNvPr id="8" name="Picture 2" descr="IO-Link Competence Cen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1"/>
          </a:xfrm>
          <a:prstGeom prst="rect">
            <a:avLst/>
          </a:prstGeom>
          <a:noFill/>
        </p:spPr>
      </p:pic>
    </p:spTree>
  </p:cSld>
  <p:clrMapOvr>
    <a:masterClrMapping/>
  </p:clrMapOvr>
  <p:transition advTm="85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762000"/>
            <a:ext cx="6781800" cy="8604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B92329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5 THINGS TO KNOW ABOUT IO-LINK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B92329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837015"/>
            <a:ext cx="78486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latin typeface="Candara" pitchFamily="34" charset="0"/>
              </a:rPr>
              <a:t>Higher Level Flexibility:</a:t>
            </a:r>
            <a:r>
              <a:rPr lang="en-US" sz="2000" dirty="0" smtClean="0">
                <a:latin typeface="Candara" pitchFamily="34" charset="0"/>
              </a:rPr>
              <a:t> </a:t>
            </a:r>
          </a:p>
          <a:p>
            <a:pPr marL="914400" lvl="1" indent="-457200"/>
            <a:r>
              <a:rPr lang="en-US" sz="1400" dirty="0" smtClean="0">
                <a:latin typeface="Candara" pitchFamily="34" charset="0"/>
              </a:rPr>
              <a:t>Easy to read, parameterize or configure smart devices without touching them.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latin typeface="Candara" pitchFamily="34" charset="0"/>
              </a:rPr>
              <a:t>Simple Device Replacement</a:t>
            </a:r>
          </a:p>
          <a:p>
            <a:pPr marL="457200" indent="-457200"/>
            <a:r>
              <a:rPr lang="en-US" sz="1600" dirty="0" smtClean="0">
                <a:latin typeface="Candara" pitchFamily="34" charset="0"/>
              </a:rPr>
              <a:t>	</a:t>
            </a:r>
            <a:r>
              <a:rPr lang="en-US" sz="1400" dirty="0" smtClean="0">
                <a:latin typeface="Candara" pitchFamily="34" charset="0"/>
              </a:rPr>
              <a:t>Simple replacement of devices by being able to download parameters into the replacement right from the controller automatically. (Never redo work which you have already done!)</a:t>
            </a:r>
            <a:endParaRPr lang="en-US" sz="1600" dirty="0" smtClean="0">
              <a:latin typeface="Candara" pitchFamily="34" charset="0"/>
            </a:endParaRPr>
          </a:p>
          <a:p>
            <a:pPr marL="457200" indent="-457200"/>
            <a:r>
              <a:rPr lang="en-US" sz="2000" b="1" dirty="0" smtClean="0">
                <a:latin typeface="Candara" pitchFamily="34" charset="0"/>
              </a:rPr>
              <a:t>3.	IO-Link is an Open Consortium of Manufacturers:</a:t>
            </a:r>
            <a:r>
              <a:rPr lang="en-US" sz="2000" dirty="0" smtClean="0">
                <a:latin typeface="Candara" pitchFamily="34" charset="0"/>
              </a:rPr>
              <a:t> </a:t>
            </a:r>
          </a:p>
          <a:p>
            <a:pPr marL="914400" lvl="1" indent="-457200"/>
            <a:r>
              <a:rPr lang="en-US" sz="1400" dirty="0" smtClean="0">
                <a:latin typeface="Candara" pitchFamily="34" charset="0"/>
              </a:rPr>
              <a:t>New products are released on a regular basis and IO-Link is gaining ground in North</a:t>
            </a:r>
          </a:p>
          <a:p>
            <a:pPr marL="914400" lvl="1" indent="-457200"/>
            <a:r>
              <a:rPr lang="en-US" sz="1400" dirty="0" smtClean="0">
                <a:latin typeface="Candara" pitchFamily="34" charset="0"/>
              </a:rPr>
              <a:t>America as well as in Europe where it is already in widespread use.</a:t>
            </a:r>
          </a:p>
          <a:p>
            <a:pPr marL="457200" indent="-457200"/>
            <a:r>
              <a:rPr lang="en-US" sz="2000" b="1" dirty="0" smtClean="0">
                <a:latin typeface="Candara" pitchFamily="34" charset="0"/>
              </a:rPr>
              <a:t>4.	Simple Serial Point to Point Communication:</a:t>
            </a:r>
            <a:r>
              <a:rPr lang="en-US" sz="2000" dirty="0" smtClean="0">
                <a:latin typeface="Candara" pitchFamily="34" charset="0"/>
              </a:rPr>
              <a:t> </a:t>
            </a:r>
          </a:p>
          <a:p>
            <a:pPr marL="914400" lvl="1" indent="-457200"/>
            <a:r>
              <a:rPr lang="en-US" sz="1400" dirty="0" smtClean="0">
                <a:latin typeface="Candara" pitchFamily="34" charset="0"/>
              </a:rPr>
              <a:t>Uses a simple standardized cabling architecture.</a:t>
            </a:r>
          </a:p>
          <a:p>
            <a:pPr marL="457200" indent="-457200"/>
            <a:r>
              <a:rPr lang="en-US" sz="2000" b="1" dirty="0" smtClean="0">
                <a:latin typeface="Candara" pitchFamily="34" charset="0"/>
              </a:rPr>
              <a:t>5.	Multiple Smart Devices per Address: </a:t>
            </a:r>
          </a:p>
          <a:p>
            <a:pPr marL="914400" lvl="1" indent="-457200"/>
            <a:r>
              <a:rPr lang="en-US" sz="1400" dirty="0" smtClean="0">
                <a:latin typeface="Candara" pitchFamily="34" charset="0"/>
              </a:rPr>
              <a:t>A basic benefit of IO-Link is to allow for multiple smart network type devices to</a:t>
            </a:r>
          </a:p>
          <a:p>
            <a:pPr marL="914400" lvl="1" indent="-457200"/>
            <a:r>
              <a:rPr lang="en-US" sz="1400" dirty="0" smtClean="0">
                <a:latin typeface="Candara" pitchFamily="34" charset="0"/>
              </a:rPr>
              <a:t>be connected to one address and thus allowing for more devices to be connected in</a:t>
            </a:r>
          </a:p>
          <a:p>
            <a:pPr marL="914400" lvl="1" indent="-457200"/>
            <a:r>
              <a:rPr lang="en-US" sz="1400" dirty="0" smtClean="0">
                <a:latin typeface="Candara" pitchFamily="34" charset="0"/>
              </a:rPr>
              <a:t>one network.</a:t>
            </a:r>
          </a:p>
          <a:p>
            <a:pPr marL="914400" lvl="1" indent="-457200"/>
            <a:endParaRPr lang="en-US" sz="1600" dirty="0" smtClean="0">
              <a:latin typeface="+mn-lt"/>
            </a:endParaRPr>
          </a:p>
        </p:txBody>
      </p:sp>
      <p:pic>
        <p:nvPicPr>
          <p:cNvPr id="8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71A2-9DB4-49AC-88B5-B7EB6B31C4DE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2040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92329"/>
                </a:solidFill>
                <a:latin typeface="Candara" pitchFamily="34" charset="0"/>
                <a:ea typeface="+mj-ea"/>
                <a:cs typeface="+mj-cs"/>
              </a:rPr>
              <a:t>Primary User Benefits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1143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ndara" pitchFamily="34" charset="0"/>
                <a:cs typeface="Narkisim" pitchFamily="34" charset="-79"/>
              </a:rPr>
              <a:t>Simplified installation</a:t>
            </a:r>
            <a:endParaRPr lang="en-US" b="1" i="1" dirty="0">
              <a:latin typeface="Candara" pitchFamily="34" charset="0"/>
              <a:cs typeface="Narkisim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1143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ndara" pitchFamily="34" charset="0"/>
                <a:cs typeface="Narkisim" pitchFamily="34" charset="-79"/>
              </a:rPr>
              <a:t>Automated parameter setting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3200" y="1143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ndara" pitchFamily="34" charset="0"/>
                <a:cs typeface="Narkisim" pitchFamily="34" charset="-79"/>
              </a:rPr>
              <a:t>Expanded</a:t>
            </a:r>
            <a:r>
              <a:rPr lang="en-US" dirty="0" smtClean="0">
                <a:latin typeface="Candara" pitchFamily="34" charset="0"/>
              </a:rPr>
              <a:t> </a:t>
            </a:r>
            <a:r>
              <a:rPr lang="en-US" b="1" i="1" dirty="0" smtClean="0">
                <a:latin typeface="Candara" pitchFamily="34" charset="0"/>
                <a:cs typeface="Narkisim" pitchFamily="34" charset="-79"/>
              </a:rPr>
              <a:t>diagnostics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0952" t="59905" r="31429" b="16476"/>
          <a:stretch>
            <a:fillRect/>
          </a:stretch>
        </p:blipFill>
        <p:spPr bwMode="auto">
          <a:xfrm>
            <a:off x="3505200" y="1828800"/>
            <a:ext cx="2362200" cy="126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38095" t="60952" r="35238" b="19238"/>
          <a:stretch>
            <a:fillRect/>
          </a:stretch>
        </p:blipFill>
        <p:spPr bwMode="auto">
          <a:xfrm>
            <a:off x="5486400" y="1760764"/>
            <a:ext cx="3276600" cy="152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0327" y="381000"/>
            <a:ext cx="1861273" cy="40948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38572" t="60953" r="30952" b="14667"/>
          <a:stretch>
            <a:fillRect/>
          </a:stretch>
        </p:blipFill>
        <p:spPr bwMode="auto">
          <a:xfrm>
            <a:off x="685800" y="1752600"/>
            <a:ext cx="2971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43000" y="3352800"/>
            <a:ext cx="83058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700" b="1" dirty="0" smtClean="0">
                <a:latin typeface="Candara" pitchFamily="34" charset="0"/>
              </a:rPr>
              <a:t>Long-term cost reductions at all levels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700" b="1" dirty="0" smtClean="0">
                <a:latin typeface="Candara" pitchFamily="34" charset="0"/>
              </a:rPr>
              <a:t>Minimized downtimes through intelligent remote management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700" b="1" dirty="0" smtClean="0">
                <a:latin typeface="Candara" pitchFamily="34" charset="0"/>
              </a:rPr>
              <a:t>Standardized for easy operation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700" b="1" dirty="0" smtClean="0">
                <a:latin typeface="Candara" pitchFamily="34" charset="0"/>
              </a:rPr>
              <a:t>Comprehensive device diagnosis down to field level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700" b="1" dirty="0" smtClean="0">
                <a:latin typeface="Candara" pitchFamily="34" charset="0"/>
              </a:rPr>
              <a:t>Enhanced flexibility in application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700" b="1" dirty="0" smtClean="0">
                <a:latin typeface="Candara" pitchFamily="34" charset="0"/>
              </a:rPr>
              <a:t>Long-term investment security due to international standardization</a:t>
            </a:r>
            <a:endParaRPr lang="en-US" sz="1700" b="1" dirty="0">
              <a:latin typeface="Candara" pitchFamily="34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CCBF-7736-455E-82F9-434B3BFD0C9A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</p:cSld>
  <p:clrMapOvr>
    <a:masterClrMapping/>
  </p:clrMapOvr>
  <p:transition advTm="1067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457200"/>
            <a:ext cx="7772400" cy="609600"/>
          </a:xfrm>
          <a:prstGeom prst="rect">
            <a:avLst/>
          </a:prstGeom>
        </p:spPr>
        <p:txBody>
          <a:bodyPr/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B92329"/>
                </a:solidFill>
                <a:latin typeface="Candara" pitchFamily="34" charset="0"/>
                <a:ea typeface="ＭＳ Ｐゴシック" pitchFamily="-112" charset="-128"/>
                <a:cs typeface="Arial" charset="0"/>
              </a:rPr>
              <a:t>IO-Link Specification Basics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457200" y="914400"/>
            <a:ext cx="5029200" cy="4724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dirty="0" smtClean="0">
                <a:latin typeface="Candara" pitchFamily="34" charset="0"/>
              </a:rPr>
              <a:t>IO-Link is the first standardized IO technology worldwide   (IEC-61131-9) for communication with sensors and actuators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 smtClean="0">
              <a:latin typeface="Candara" pitchFamily="34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dirty="0" smtClean="0">
                <a:latin typeface="Candara" pitchFamily="34" charset="0"/>
              </a:rPr>
              <a:t>The IO-Link Steering committee is 13 members- one each from several big stakeholders including Siemens and Rockwell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sz="1400" dirty="0" smtClean="0">
              <a:latin typeface="Candara" pitchFamily="34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Power (24</a:t>
            </a:r>
            <a:r>
              <a:rPr kumimoji="0" lang="en-US" sz="1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 VDC) and Signal (similar </a:t>
            </a:r>
            <a:r>
              <a:rPr lang="en-US" sz="1400" dirty="0" smtClean="0">
                <a:latin typeface="Candara" pitchFamily="34" charset="0"/>
              </a:rPr>
              <a:t>to 3 wire RS</a:t>
            </a:r>
            <a:r>
              <a:rPr kumimoji="0" lang="en-US" sz="1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</a:rPr>
              <a:t>232) through one cable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400" dirty="0" smtClean="0">
                <a:latin typeface="Candara" pitchFamily="34" charset="0"/>
              </a:rPr>
              <a:t>Uses standard  M12, M8, or M5 connectors for harsh areas or generic three wire cable for IP20 type locations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1400" dirty="0" smtClean="0">
              <a:latin typeface="Candara" pitchFamily="34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dirty="0" smtClean="0">
                <a:latin typeface="Candara" pitchFamily="34" charset="0"/>
              </a:rPr>
              <a:t>M12, the most common cable in IO-Link, has 5 pins.  Typically only three are used but the 4</a:t>
            </a:r>
            <a:r>
              <a:rPr lang="en-US" sz="1400" baseline="30000" dirty="0" smtClean="0">
                <a:latin typeface="Candara" pitchFamily="34" charset="0"/>
              </a:rPr>
              <a:t>th</a:t>
            </a:r>
            <a:r>
              <a:rPr lang="en-US" sz="1400" dirty="0" smtClean="0">
                <a:latin typeface="Candara" pitchFamily="34" charset="0"/>
              </a:rPr>
              <a:t> and 5</a:t>
            </a:r>
            <a:r>
              <a:rPr lang="en-US" sz="1400" baseline="30000" dirty="0" smtClean="0">
                <a:latin typeface="Candara" pitchFamily="34" charset="0"/>
              </a:rPr>
              <a:t>th</a:t>
            </a:r>
            <a:r>
              <a:rPr lang="en-US" sz="1400" dirty="0" smtClean="0">
                <a:latin typeface="Candara" pitchFamily="34" charset="0"/>
              </a:rPr>
              <a:t> pins provide a greater breadth of options.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 smtClean="0">
              <a:latin typeface="Candara" pitchFamily="34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400" baseline="0" dirty="0" smtClean="0">
                <a:latin typeface="Candara" pitchFamily="34" charset="0"/>
              </a:rPr>
              <a:t>IO-Link</a:t>
            </a:r>
            <a:r>
              <a:rPr lang="en-US" sz="1400" dirty="0" smtClean="0">
                <a:latin typeface="Candara" pitchFamily="34" charset="0"/>
              </a:rPr>
              <a:t> COM1, COM2 and COM3 support (230K throughput) which is auto-configured upon first plugging in the device to a Master</a:t>
            </a:r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sz="1400" dirty="0" smtClean="0"/>
          </a:p>
        </p:txBody>
      </p:sp>
      <p:pic>
        <p:nvPicPr>
          <p:cNvPr id="12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0327" y="533400"/>
            <a:ext cx="1861273" cy="457200"/>
          </a:xfrm>
          <a:prstGeom prst="rect">
            <a:avLst/>
          </a:prstGeom>
          <a:noFill/>
        </p:spPr>
      </p:pic>
      <p:pic>
        <p:nvPicPr>
          <p:cNvPr id="11" name="Picture 10" descr="IOLink_pino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2468420"/>
            <a:ext cx="2590800" cy="1570180"/>
          </a:xfrm>
          <a:prstGeom prst="rect">
            <a:avLst/>
          </a:prstGeom>
        </p:spPr>
      </p:pic>
      <p:pic>
        <p:nvPicPr>
          <p:cNvPr id="17" name="Picture 16" descr="M12_phx_R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0" y="1059536"/>
            <a:ext cx="2667000" cy="1074064"/>
          </a:xfrm>
          <a:prstGeom prst="rect">
            <a:avLst/>
          </a:prstGeom>
        </p:spPr>
      </p:pic>
      <p:pic>
        <p:nvPicPr>
          <p:cNvPr id="18" name="Picture 17" descr="3UG4832_VoltMon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4800" y="4419600"/>
            <a:ext cx="914400" cy="1683327"/>
          </a:xfrm>
          <a:prstGeom prst="rect">
            <a:avLst/>
          </a:prstGeom>
        </p:spPr>
      </p:pic>
      <p:pic>
        <p:nvPicPr>
          <p:cNvPr id="19" name="Picture 18" descr="3UG4832_HiRES_wiringBloc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38800" y="4419600"/>
            <a:ext cx="2157412" cy="120756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848600" y="5638800"/>
            <a:ext cx="609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B923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5"/>
          <p:cNvGrpSpPr/>
          <p:nvPr/>
        </p:nvGrpSpPr>
        <p:grpSpPr>
          <a:xfrm>
            <a:off x="5562600" y="4495800"/>
            <a:ext cx="2286000" cy="1295400"/>
            <a:chOff x="5486400" y="4191000"/>
            <a:chExt cx="2286000" cy="1295400"/>
          </a:xfrm>
        </p:grpSpPr>
        <p:sp>
          <p:nvSpPr>
            <p:cNvPr id="22" name="Oval 21"/>
            <p:cNvSpPr/>
            <p:nvPr/>
          </p:nvSpPr>
          <p:spPr>
            <a:xfrm>
              <a:off x="5486400" y="4191000"/>
              <a:ext cx="1371600" cy="1295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rgbClr val="B923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6781800" y="5105400"/>
              <a:ext cx="990600" cy="381000"/>
            </a:xfrm>
            <a:prstGeom prst="line">
              <a:avLst/>
            </a:prstGeom>
            <a:ln w="25400">
              <a:solidFill>
                <a:srgbClr val="B923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E535-8F83-4F36-B97D-B52BF0FD481C}" type="datetime1">
              <a:rPr lang="en-US" smtClean="0"/>
              <a:pPr/>
              <a:t>10/2/2018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connect. communicate. control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ransition advTm="30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1&quot;/&gt;&lt;/object&gt;&lt;object type=&quot;3&quot; unique_id=&quot;10004&quot;&gt;&lt;property id=&quot;20148&quot; value=&quot;5&quot;/&gt;&lt;property id=&quot;20300&quot; value=&quot;Slide 2&quot;/&gt;&lt;property id=&quot;20307&quot; value=&quot;282&quot;/&gt;&lt;/object&gt;&lt;object type=&quot;3&quot; unique_id=&quot;10005&quot;&gt;&lt;property id=&quot;20148&quot; value=&quot;5&quot;/&gt;&lt;property id=&quot;20300&quot; value=&quot;Slide 3&quot;/&gt;&lt;property id=&quot;20307&quot; value=&quot;286&quot;/&gt;&lt;/object&gt;&lt;object type=&quot;3&quot; unique_id=&quot;10006&quot;&gt;&lt;property id=&quot;20148&quot; value=&quot;5&quot;/&gt;&lt;property id=&quot;20300&quot; value=&quot;Slide 4&quot;/&gt;&lt;property id=&quot;20307&quot; value=&quot;288&quot;/&gt;&lt;/object&gt;&lt;object type=&quot;3&quot; unique_id=&quot;10007&quot;&gt;&lt;property id=&quot;20148&quot; value=&quot;5&quot;/&gt;&lt;property id=&quot;20300&quot; value=&quot;Slide 5&quot;/&gt;&lt;property id=&quot;20307&quot; value=&quot;333&quot;/&gt;&lt;/object&gt;&lt;object type=&quot;3&quot; unique_id=&quot;10008&quot;&gt;&lt;property id=&quot;20148&quot; value=&quot;5&quot;/&gt;&lt;property id=&quot;20300&quot; value=&quot;Slide 6&quot;/&gt;&lt;property id=&quot;20307&quot; value=&quot;287&quot;/&gt;&lt;/object&gt;&lt;object type=&quot;3&quot; unique_id=&quot;10009&quot;&gt;&lt;property id=&quot;20148&quot; value=&quot;5&quot;/&gt;&lt;property id=&quot;20300&quot; value=&quot;Slide 7&quot;/&gt;&lt;property id=&quot;20307&quot; value=&quot;289&quot;/&gt;&lt;/object&gt;&lt;object type=&quot;3&quot; unique_id=&quot;10010&quot;&gt;&lt;property id=&quot;20148&quot; value=&quot;5&quot;/&gt;&lt;property id=&quot;20300&quot; value=&quot;Slide 8&quot;/&gt;&lt;property id=&quot;20307&quot; value=&quot;290&quot;/&gt;&lt;/object&gt;&lt;object type=&quot;3&quot; unique_id=&quot;10011&quot;&gt;&lt;property id=&quot;20148&quot; value=&quot;5&quot;/&gt;&lt;property id=&quot;20300&quot; value=&quot;Slide 9&quot;/&gt;&lt;property id=&quot;20307&quot; value=&quot;291&quot;/&gt;&lt;/object&gt;&lt;object type=&quot;3&quot; unique_id=&quot;10012&quot;&gt;&lt;property id=&quot;20148&quot; value=&quot;5&quot;/&gt;&lt;property id=&quot;20300&quot; value=&quot;Slide 10&quot;/&gt;&lt;property id=&quot;20307&quot; value=&quot;292&quot;/&gt;&lt;/object&gt;&lt;object type=&quot;3&quot; unique_id=&quot;10013&quot;&gt;&lt;property id=&quot;20148&quot; value=&quot;5&quot;/&gt;&lt;property id=&quot;20300&quot; value=&quot;Slide 11&quot;/&gt;&lt;property id=&quot;20307&quot; value=&quot;293&quot;/&gt;&lt;/object&gt;&lt;object type=&quot;3&quot; unique_id=&quot;10014&quot;&gt;&lt;property id=&quot;20148&quot; value=&quot;5&quot;/&gt;&lt;property id=&quot;20300&quot; value=&quot;Slide 12&quot;/&gt;&lt;property id=&quot;20307&quot; value=&quot;294&quot;/&gt;&lt;/object&gt;&lt;object type=&quot;3&quot; unique_id=&quot;10015&quot;&gt;&lt;property id=&quot;20148&quot; value=&quot;5&quot;/&gt;&lt;property id=&quot;20300&quot; value=&quot;Slide 13&quot;/&gt;&lt;property id=&quot;20307&quot; value=&quot;295&quot;/&gt;&lt;/object&gt;&lt;object type=&quot;3&quot; unique_id=&quot;10016&quot;&gt;&lt;property id=&quot;20148&quot; value=&quot;5&quot;/&gt;&lt;property id=&quot;20300&quot; value=&quot;Slide 14&quot;/&gt;&lt;property id=&quot;20307&quot; value=&quot;296&quot;/&gt;&lt;/object&gt;&lt;object type=&quot;3&quot; unique_id=&quot;10017&quot;&gt;&lt;property id=&quot;20148&quot; value=&quot;5&quot;/&gt;&lt;property id=&quot;20300&quot; value=&quot;Slide 15&quot;/&gt;&lt;property id=&quot;20307&quot; value=&quot;297&quot;/&gt;&lt;/object&gt;&lt;object type=&quot;3&quot; unique_id=&quot;10018&quot;&gt;&lt;property id=&quot;20148&quot; value=&quot;5&quot;/&gt;&lt;property id=&quot;20300&quot; value=&quot;Slide 16&quot;/&gt;&lt;property id=&quot;20307&quot; value=&quot;298&quot;/&gt;&lt;/object&gt;&lt;object type=&quot;3&quot; unique_id=&quot;10019&quot;&gt;&lt;property id=&quot;20148&quot; value=&quot;5&quot;/&gt;&lt;property id=&quot;20300&quot; value=&quot;Slide 17&quot;/&gt;&lt;property id=&quot;20307&quot; value=&quot;299&quot;/&gt;&lt;/object&gt;&lt;object type=&quot;3&quot; unique_id=&quot;10020&quot;&gt;&lt;property id=&quot;20148&quot; value=&quot;5&quot;/&gt;&lt;property id=&quot;20300&quot; value=&quot;Slide 18&quot;/&gt;&lt;property id=&quot;20307&quot; value=&quot;300&quot;/&gt;&lt;/object&gt;&lt;object type=&quot;3&quot; unique_id=&quot;10021&quot;&gt;&lt;property id=&quot;20148&quot; value=&quot;5&quot;/&gt;&lt;property id=&quot;20300&quot; value=&quot;Slide 20&quot;/&gt;&lt;property id=&quot;20307&quot; value=&quot;301&quot;/&gt;&lt;/object&gt;&lt;object type=&quot;3&quot; unique_id=&quot;10022&quot;&gt;&lt;property id=&quot;20148&quot; value=&quot;5&quot;/&gt;&lt;property id=&quot;20300&quot; value=&quot;Slide 21&quot;/&gt;&lt;property id=&quot;20307&quot; value=&quot;302&quot;/&gt;&lt;/object&gt;&lt;object type=&quot;3&quot; unique_id=&quot;10023&quot;&gt;&lt;property id=&quot;20148&quot; value=&quot;5&quot;/&gt;&lt;property id=&quot;20300&quot; value=&quot;Slide 22&quot;/&gt;&lt;property id=&quot;20307&quot; value=&quot;303&quot;/&gt;&lt;/object&gt;&lt;object type=&quot;3&quot; unique_id=&quot;10024&quot;&gt;&lt;property id=&quot;20148&quot; value=&quot;5&quot;/&gt;&lt;property id=&quot;20300&quot; value=&quot;Slide 23&quot;/&gt;&lt;property id=&quot;20307&quot; value=&quot;304&quot;/&gt;&lt;/object&gt;&lt;object type=&quot;3&quot; unique_id=&quot;10025&quot;&gt;&lt;property id=&quot;20148&quot; value=&quot;5&quot;/&gt;&lt;property id=&quot;20300&quot; value=&quot;Slide 24&quot;/&gt;&lt;property id=&quot;20307&quot; value=&quot;305&quot;/&gt;&lt;/object&gt;&lt;object type=&quot;3&quot; unique_id=&quot;10026&quot;&gt;&lt;property id=&quot;20148&quot; value=&quot;5&quot;/&gt;&lt;property id=&quot;20300&quot; value=&quot;Slide 25&quot;/&gt;&lt;property id=&quot;20307&quot; value=&quot;308&quot;/&gt;&lt;/object&gt;&lt;object type=&quot;3&quot; unique_id=&quot;10027&quot;&gt;&lt;property id=&quot;20148&quot; value=&quot;5&quot;/&gt;&lt;property id=&quot;20300&quot; value=&quot;Slide 26&quot;/&gt;&lt;property id=&quot;20307&quot; value=&quot;309&quot;/&gt;&lt;/object&gt;&lt;object type=&quot;3&quot; unique_id=&quot;10028&quot;&gt;&lt;property id=&quot;20148&quot; value=&quot;5&quot;/&gt;&lt;property id=&quot;20300&quot; value=&quot;Slide 27&quot;/&gt;&lt;property id=&quot;20307&quot; value=&quot;310&quot;/&gt;&lt;/object&gt;&lt;object type=&quot;3&quot; unique_id=&quot;10029&quot;&gt;&lt;property id=&quot;20148&quot; value=&quot;5&quot;/&gt;&lt;property id=&quot;20300&quot; value=&quot;Slide 28&quot;/&gt;&lt;property id=&quot;20307&quot; value=&quot;311&quot;/&gt;&lt;/object&gt;&lt;object type=&quot;3&quot; unique_id=&quot;10030&quot;&gt;&lt;property id=&quot;20148&quot; value=&quot;5&quot;/&gt;&lt;property id=&quot;20300&quot; value=&quot;Slide 29&quot;/&gt;&lt;property id=&quot;20307&quot; value=&quot;312&quot;/&gt;&lt;/object&gt;&lt;object type=&quot;3&quot; unique_id=&quot;10031&quot;&gt;&lt;property id=&quot;20148&quot; value=&quot;5&quot;/&gt;&lt;property id=&quot;20300&quot; value=&quot;Slide 31&quot;/&gt;&lt;property id=&quot;20307&quot; value=&quot;313&quot;/&gt;&lt;/object&gt;&lt;object type=&quot;3&quot; unique_id=&quot;10032&quot;&gt;&lt;property id=&quot;20148&quot; value=&quot;5&quot;/&gt;&lt;property id=&quot;20300&quot; value=&quot;Slide 32&quot;/&gt;&lt;property id=&quot;20307&quot; value=&quot;314&quot;/&gt;&lt;/object&gt;&lt;object type=&quot;3&quot; unique_id=&quot;10033&quot;&gt;&lt;property id=&quot;20148&quot; value=&quot;5&quot;/&gt;&lt;property id=&quot;20300&quot; value=&quot;Slide 33&quot;/&gt;&lt;property id=&quot;20307&quot; value=&quot;315&quot;/&gt;&lt;/object&gt;&lt;object type=&quot;3&quot; unique_id=&quot;10034&quot;&gt;&lt;property id=&quot;20148&quot; value=&quot;5&quot;/&gt;&lt;property id=&quot;20300&quot; value=&quot;Slide 35&quot;/&gt;&lt;property id=&quot;20307&quot; value=&quot;316&quot;/&gt;&lt;/object&gt;&lt;object type=&quot;3&quot; unique_id=&quot;10035&quot;&gt;&lt;property id=&quot;20148&quot; value=&quot;5&quot;/&gt;&lt;property id=&quot;20300&quot; value=&quot;Slide 36&quot;/&gt;&lt;property id=&quot;20307&quot; value=&quot;317&quot;/&gt;&lt;/object&gt;&lt;object type=&quot;3&quot; unique_id=&quot;10036&quot;&gt;&lt;property id=&quot;20148&quot; value=&quot;5&quot;/&gt;&lt;property id=&quot;20300&quot; value=&quot;Slide 38&quot;/&gt;&lt;property id=&quot;20307&quot; value=&quot;318&quot;/&gt;&lt;/object&gt;&lt;object type=&quot;3&quot; unique_id=&quot;10037&quot;&gt;&lt;property id=&quot;20148&quot; value=&quot;5&quot;/&gt;&lt;property id=&quot;20300&quot; value=&quot;Slide 39&quot;/&gt;&lt;property id=&quot;20307&quot; value=&quot;319&quot;/&gt;&lt;/object&gt;&lt;object type=&quot;3&quot; unique_id=&quot;10038&quot;&gt;&lt;property id=&quot;20148&quot; value=&quot;5&quot;/&gt;&lt;property id=&quot;20300&quot; value=&quot;Slide 40&quot;/&gt;&lt;property id=&quot;20307&quot; value=&quot;320&quot;/&gt;&lt;/object&gt;&lt;object type=&quot;3&quot; unique_id=&quot;10039&quot;&gt;&lt;property id=&quot;20148&quot; value=&quot;5&quot;/&gt;&lt;property id=&quot;20300&quot; value=&quot;Slide 41&quot;/&gt;&lt;property id=&quot;20307&quot; value=&quot;321&quot;/&gt;&lt;/object&gt;&lt;object type=&quot;3&quot; unique_id=&quot;10040&quot;&gt;&lt;property id=&quot;20148&quot; value=&quot;5&quot;/&gt;&lt;property id=&quot;20300&quot; value=&quot;Slide 42&quot;/&gt;&lt;property id=&quot;20307&quot; value=&quot;322&quot;/&gt;&lt;/object&gt;&lt;object type=&quot;3&quot; unique_id=&quot;10041&quot;&gt;&lt;property id=&quot;20148&quot; value=&quot;5&quot;/&gt;&lt;property id=&quot;20300&quot; value=&quot;Slide 43&quot;/&gt;&lt;property id=&quot;20307&quot; value=&quot;323&quot;/&gt;&lt;/object&gt;&lt;object type=&quot;3&quot; unique_id=&quot;10042&quot;&gt;&lt;property id=&quot;20148&quot; value=&quot;5&quot;/&gt;&lt;property id=&quot;20300&quot; value=&quot;Slide 44 - &amp;quot;IO-Link Solution&amp;quot;&quot;/&gt;&lt;property id=&quot;20307&quot; value=&quot;324&quot;/&gt;&lt;/object&gt;&lt;object type=&quot;3&quot; unique_id=&quot;10043&quot;&gt;&lt;property id=&quot;20148&quot; value=&quot;5&quot;/&gt;&lt;property id=&quot;20300&quot; value=&quot;Slide 45&quot;/&gt;&lt;property id=&quot;20307&quot; value=&quot;326&quot;/&gt;&lt;/object&gt;&lt;object type=&quot;3&quot; unique_id=&quot;10044&quot;&gt;&lt;property id=&quot;20148&quot; value=&quot;5&quot;/&gt;&lt;property id=&quot;20300&quot; value=&quot;Slide 46&quot;/&gt;&lt;property id=&quot;20307&quot; value=&quot;327&quot;/&gt;&lt;/object&gt;&lt;object type=&quot;3&quot; unique_id=&quot;10045&quot;&gt;&lt;property id=&quot;20148&quot; value=&quot;5&quot;/&gt;&lt;property id=&quot;20300&quot; value=&quot;Slide 47&quot;/&gt;&lt;property id=&quot;20307&quot; value=&quot;325&quot;/&gt;&lt;/object&gt;&lt;object type=&quot;3&quot; unique_id=&quot;10046&quot;&gt;&lt;property id=&quot;20148&quot; value=&quot;5&quot;/&gt;&lt;property id=&quot;20300&quot; value=&quot;Slide 48&quot;/&gt;&lt;property id=&quot;20307&quot; value=&quot;280&quot;/&gt;&lt;/object&gt;&lt;object type=&quot;3&quot; unique_id=&quot;10530&quot;&gt;&lt;property id=&quot;20148&quot; value=&quot;5&quot;/&gt;&lt;property id=&quot;20300&quot; value=&quot;Slide 19&quot;/&gt;&lt;property id=&quot;20307&quot; value=&quot;334&quot;/&gt;&lt;/object&gt;&lt;object type=&quot;3&quot; unique_id=&quot;11277&quot;&gt;&lt;property id=&quot;20148&quot; value=&quot;5&quot;/&gt;&lt;property id=&quot;20300&quot; value=&quot;Slide 30&quot;/&gt;&lt;property id=&quot;20307&quot; value=&quot;335&quot;/&gt;&lt;/object&gt;&lt;object type=&quot;3&quot; unique_id=&quot;11603&quot;&gt;&lt;property id=&quot;20148&quot; value=&quot;5&quot;/&gt;&lt;property id=&quot;20300&quot; value=&quot;Slide 34&quot;/&gt;&lt;property id=&quot;20307&quot; value=&quot;336&quot;/&gt;&lt;/object&gt;&lt;object type=&quot;3&quot; unique_id=&quot;12219&quot;&gt;&lt;property id=&quot;20148&quot; value=&quot;5&quot;/&gt;&lt;property id=&quot;20300&quot; value=&quot;Slide 37&quot;/&gt;&lt;property id=&quot;20307&quot; value=&quot;337&quot;/&gt;&lt;/object&gt;&lt;/object&gt;&lt;object type=&quot;8&quot; unique_id=&quot;1009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2.1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1|1.7|3.1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1996</TotalTime>
  <Words>2355</Words>
  <Application>Microsoft Office PowerPoint</Application>
  <PresentationFormat>On-screen Show (4:3)</PresentationFormat>
  <Paragraphs>453</Paragraphs>
  <Slides>52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Outline of Comtrol IO-Link Benefits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IO-Link Solution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verno</dc:creator>
  <cp:lastModifiedBy>Comtrol Corp FAE</cp:lastModifiedBy>
  <cp:revision>210</cp:revision>
  <dcterms:created xsi:type="dcterms:W3CDTF">2014-11-05T21:58:31Z</dcterms:created>
  <dcterms:modified xsi:type="dcterms:W3CDTF">2018-10-02T14:50:28Z</dcterms:modified>
</cp:coreProperties>
</file>